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13" r:id="rId2"/>
    <p:sldId id="308" r:id="rId3"/>
    <p:sldId id="315" r:id="rId4"/>
    <p:sldId id="314" r:id="rId5"/>
    <p:sldId id="298" r:id="rId6"/>
    <p:sldId id="256" r:id="rId7"/>
    <p:sldId id="287" r:id="rId8"/>
    <p:sldId id="299" r:id="rId9"/>
    <p:sldId id="300" r:id="rId10"/>
    <p:sldId id="301" r:id="rId11"/>
    <p:sldId id="304" r:id="rId12"/>
    <p:sldId id="302" r:id="rId13"/>
    <p:sldId id="303" r:id="rId14"/>
    <p:sldId id="309" r:id="rId15"/>
    <p:sldId id="310" r:id="rId16"/>
    <p:sldId id="257" r:id="rId17"/>
    <p:sldId id="259" r:id="rId18"/>
    <p:sldId id="260" r:id="rId19"/>
    <p:sldId id="305" r:id="rId20"/>
    <p:sldId id="288" r:id="rId21"/>
    <p:sldId id="306" r:id="rId22"/>
    <p:sldId id="261" r:id="rId23"/>
    <p:sldId id="307" r:id="rId24"/>
    <p:sldId id="289" r:id="rId25"/>
    <p:sldId id="283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80" r:id="rId35"/>
    <p:sldId id="270" r:id="rId36"/>
    <p:sldId id="271" r:id="rId37"/>
    <p:sldId id="272" r:id="rId38"/>
    <p:sldId id="281" r:id="rId39"/>
    <p:sldId id="282" r:id="rId40"/>
    <p:sldId id="273" r:id="rId41"/>
    <p:sldId id="284" r:id="rId42"/>
    <p:sldId id="311" r:id="rId43"/>
    <p:sldId id="312" r:id="rId44"/>
  </p:sldIdLst>
  <p:sldSz cx="12192000" cy="6858000"/>
  <p:notesSz cx="9144000" cy="6858000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92A9C-5C0D-46F7-9DF5-B81BFA9EF161}" v="1" dt="2026-01-19T10:02:58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>
      <p:cViewPr varScale="1">
        <p:scale>
          <a:sx n="59" d="100"/>
          <a:sy n="59" d="100"/>
        </p:scale>
        <p:origin x="91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O'Neill" userId="dd8b9d17-f0fd-4798-862b-ce87d8edc3a5" providerId="ADAL" clId="{B6E3EB30-D822-4384-9857-424BBF72C75F}"/>
    <pc:docChg chg="mod modSld sldOrd">
      <pc:chgData name="Dan O'Neill" userId="dd8b9d17-f0fd-4798-862b-ce87d8edc3a5" providerId="ADAL" clId="{B6E3EB30-D822-4384-9857-424BBF72C75F}" dt="2026-01-19T10:02:58.623" v="2"/>
      <pc:docMkLst>
        <pc:docMk/>
      </pc:docMkLst>
      <pc:sldChg chg="ord">
        <pc:chgData name="Dan O'Neill" userId="dd8b9d17-f0fd-4798-862b-ce87d8edc3a5" providerId="ADAL" clId="{B6E3EB30-D822-4384-9857-424BBF72C75F}" dt="2026-01-19T10:02:58.623" v="2"/>
        <pc:sldMkLst>
          <pc:docMk/>
          <pc:sldMk cId="0" sldId="256"/>
        </pc:sldMkLst>
      </pc:sldChg>
      <pc:sldChg chg="mod modShow">
        <pc:chgData name="Dan O'Neill" userId="dd8b9d17-f0fd-4798-862b-ce87d8edc3a5" providerId="ADAL" clId="{B6E3EB30-D822-4384-9857-424BBF72C75F}" dt="2026-01-15T17:10:56.059" v="1" actId="729"/>
        <pc:sldMkLst>
          <pc:docMk/>
          <pc:sldMk cId="0" sldId="28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2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IE" dirty="0"/>
              <a:t>Employment Changes by Sector</a:t>
            </a:r>
          </a:p>
        </c:rich>
      </c:tx>
      <c:layout>
        <c:manualLayout>
          <c:xMode val="edge"/>
          <c:yMode val="edge"/>
          <c:x val="0.29291553133515003"/>
          <c:y val="2.0231213872832401E-2"/>
        </c:manualLayout>
      </c:layout>
      <c:overlay val="0"/>
      <c:spPr>
        <a:noFill/>
        <a:ln w="2949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891008174387"/>
          <c:y val="0.184971098265896"/>
          <c:w val="0.69618528610354302"/>
          <c:h val="0.598265895953757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Agriculture </c:v>
                </c:pt>
              </c:strCache>
            </c:strRef>
          </c:tx>
          <c:spPr>
            <a:ln w="14748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1961</c:v>
                </c:pt>
                <c:pt idx="1">
                  <c:v>1975</c:v>
                </c:pt>
                <c:pt idx="2">
                  <c:v>1979</c:v>
                </c:pt>
                <c:pt idx="3">
                  <c:v>1985</c:v>
                </c:pt>
                <c:pt idx="4">
                  <c:v>1989</c:v>
                </c:pt>
                <c:pt idx="5">
                  <c:v>1992</c:v>
                </c:pt>
                <c:pt idx="6">
                  <c:v>1997</c:v>
                </c:pt>
                <c:pt idx="7">
                  <c:v>2002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380</c:v>
                </c:pt>
                <c:pt idx="1">
                  <c:v>238</c:v>
                </c:pt>
                <c:pt idx="2">
                  <c:v>221</c:v>
                </c:pt>
                <c:pt idx="3">
                  <c:v>171</c:v>
                </c:pt>
                <c:pt idx="4">
                  <c:v>163</c:v>
                </c:pt>
                <c:pt idx="5">
                  <c:v>153</c:v>
                </c:pt>
                <c:pt idx="6">
                  <c:v>134</c:v>
                </c:pt>
                <c:pt idx="7">
                  <c:v>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74-C046-A754-471A9BD942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</c:v>
                </c:pt>
              </c:strCache>
            </c:strRef>
          </c:tx>
          <c:spPr>
            <a:ln w="14748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1961</c:v>
                </c:pt>
                <c:pt idx="1">
                  <c:v>1975</c:v>
                </c:pt>
                <c:pt idx="2">
                  <c:v>1979</c:v>
                </c:pt>
                <c:pt idx="3">
                  <c:v>1985</c:v>
                </c:pt>
                <c:pt idx="4">
                  <c:v>1989</c:v>
                </c:pt>
                <c:pt idx="5">
                  <c:v>1992</c:v>
                </c:pt>
                <c:pt idx="6">
                  <c:v>1997</c:v>
                </c:pt>
                <c:pt idx="7">
                  <c:v>2002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257</c:v>
                </c:pt>
                <c:pt idx="1">
                  <c:v>337</c:v>
                </c:pt>
                <c:pt idx="2">
                  <c:v>365</c:v>
                </c:pt>
                <c:pt idx="3">
                  <c:v>306</c:v>
                </c:pt>
                <c:pt idx="4">
                  <c:v>306</c:v>
                </c:pt>
                <c:pt idx="5">
                  <c:v>318</c:v>
                </c:pt>
                <c:pt idx="6">
                  <c:v>386</c:v>
                </c:pt>
                <c:pt idx="7">
                  <c:v>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74-C046-A754-471A9BD942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Services</c:v>
                </c:pt>
              </c:strCache>
            </c:strRef>
          </c:tx>
          <c:spPr>
            <a:ln w="14748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1961</c:v>
                </c:pt>
                <c:pt idx="1">
                  <c:v>1975</c:v>
                </c:pt>
                <c:pt idx="2">
                  <c:v>1979</c:v>
                </c:pt>
                <c:pt idx="3">
                  <c:v>1985</c:v>
                </c:pt>
                <c:pt idx="4">
                  <c:v>1989</c:v>
                </c:pt>
                <c:pt idx="5">
                  <c:v>1992</c:v>
                </c:pt>
                <c:pt idx="6">
                  <c:v>1997</c:v>
                </c:pt>
                <c:pt idx="7">
                  <c:v>2002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414</c:v>
                </c:pt>
                <c:pt idx="1">
                  <c:v>498</c:v>
                </c:pt>
                <c:pt idx="2">
                  <c:v>559</c:v>
                </c:pt>
                <c:pt idx="3">
                  <c:v>602</c:v>
                </c:pt>
                <c:pt idx="4">
                  <c:v>621</c:v>
                </c:pt>
                <c:pt idx="5">
                  <c:v>668</c:v>
                </c:pt>
                <c:pt idx="6">
                  <c:v>818</c:v>
                </c:pt>
                <c:pt idx="7">
                  <c:v>1130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74-C046-A754-471A9BD94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46080"/>
        <c:axId val="40878848"/>
      </c:lineChart>
      <c:catAx>
        <c:axId val="40846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39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43869209809264298"/>
              <c:y val="0.88439306358381498"/>
            </c:manualLayout>
          </c:layout>
          <c:overlay val="0"/>
          <c:spPr>
            <a:noFill/>
            <a:ln w="2949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6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9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78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878848"/>
        <c:scaling>
          <c:orientation val="minMax"/>
        </c:scaling>
        <c:delete val="0"/>
        <c:axPos val="l"/>
        <c:majorGridlines>
          <c:spPr>
            <a:ln w="3687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9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 dirty="0"/>
                  <a:t>Numbers in Employment 000s</a:t>
                </a:r>
              </a:p>
            </c:rich>
          </c:tx>
          <c:layout>
            <c:manualLayout>
              <c:xMode val="edge"/>
              <c:yMode val="edge"/>
              <c:x val="1.4986376021798401E-2"/>
              <c:y val="0.199421965317919"/>
            </c:manualLayout>
          </c:layout>
          <c:overlay val="0"/>
          <c:spPr>
            <a:noFill/>
            <a:ln w="2949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68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846080"/>
        <c:crosses val="autoZero"/>
        <c:crossBetween val="between"/>
      </c:valAx>
      <c:spPr>
        <a:solidFill>
          <a:srgbClr val="C0C0C0"/>
        </a:solidFill>
        <a:ln w="14748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970027247956402"/>
          <c:y val="0.37572254335260102"/>
          <c:w val="0.16485013623978201"/>
          <c:h val="0.21098265895953799"/>
        </c:manualLayout>
      </c:layout>
      <c:overlay val="0"/>
      <c:spPr>
        <a:solidFill>
          <a:srgbClr val="FFFFFF"/>
        </a:solidFill>
        <a:ln w="3687">
          <a:solidFill>
            <a:srgbClr val="000000"/>
          </a:solidFill>
          <a:prstDash val="solid"/>
        </a:ln>
      </c:spPr>
      <c:txPr>
        <a:bodyPr/>
        <a:lstStyle/>
        <a:p>
          <a:pPr>
            <a:defRPr sz="127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6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FF2C39-430D-2640-A11B-8762A9BDDC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81ADB-5A7C-CF47-BA0D-B72B29328B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8A86C-DD9F-4141-A953-23EA3EC10D78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C5863-573C-964C-897E-144752EA04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7CA4D-50CA-044E-8ABC-410F89D6F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54115-F987-1D48-A445-919FEBC79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04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B40CD-3BCF-41E5-892E-E76A2A84157A}" type="datetimeFigureOut">
              <a:rPr lang="en-IE" smtClean="0"/>
              <a:t>19/01/2026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0CB2E-24EB-4597-989B-884FEB9982A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0606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CB2E-24EB-4597-989B-884FEB9982A8}" type="slidenum">
              <a:rPr lang="en-IE" smtClean="0"/>
              <a:t>6</a:t>
            </a:fld>
            <a:endParaRPr lang="en-I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CB2E-24EB-4597-989B-884FEB9982A8}" type="slidenum">
              <a:rPr lang="en-IE" smtClean="0"/>
              <a:t>25</a:t>
            </a:fld>
            <a:endParaRPr lang="en-I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17FF8-B0B3-4645-936A-9F7682FCB672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555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401D-8695-4A7D-B5ED-C34B2D55AF9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50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FF6FC-9FE1-44FF-B24A-5E8B5CCE495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9250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IE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53DF9-7813-4683-995C-D7EF3C14363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827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030A-2828-4745-8369-59ECC5B2944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9668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DFB9-42AC-4ADE-9624-3AAE303E99B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447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003F-9DAE-469B-B13E-84B5845E929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25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78ADC-E6F7-433C-8FBB-96B40807647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6321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46DA4-9159-4BA9-9912-862FDF14A3C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35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A23A-FA23-4FD9-B831-BC878A588FC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485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D4D9E-7683-4307-8B30-2062EC350A0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259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E289-52BD-4D87-80EB-29270FC913C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3346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E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dirty="0"/>
              <a:t>Click to edit Master text styles</a:t>
            </a:r>
          </a:p>
          <a:p>
            <a:pPr lvl="1"/>
            <a:r>
              <a:rPr lang="en-IE" dirty="0"/>
              <a:t>Second level</a:t>
            </a:r>
          </a:p>
          <a:p>
            <a:pPr lvl="2"/>
            <a:r>
              <a:rPr lang="en-IE" dirty="0"/>
              <a:t>Third level</a:t>
            </a:r>
          </a:p>
          <a:p>
            <a:pPr lvl="3"/>
            <a:r>
              <a:rPr lang="en-IE" dirty="0"/>
              <a:t>Fourth level</a:t>
            </a:r>
          </a:p>
          <a:p>
            <a:pPr lvl="4"/>
            <a:r>
              <a:rPr lang="en-IE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1424" y="6248400"/>
            <a:ext cx="103691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j-lt"/>
              </a:defRPr>
            </a:lvl1pPr>
          </a:lstStyle>
          <a:p>
            <a:pPr>
              <a:defRPr/>
            </a:pPr>
            <a:r>
              <a:rPr lang="en-IE"/>
              <a:t>Based on Wallace J., Gunnigle P., McMahon G. &amp; O’Sullivan M. (2013) Industrial Relations in Ireland. 4th Edition. Dublin: Gill &amp; Macmillan </a:t>
            </a:r>
            <a:endParaRPr lang="en-I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A5FE973-9815-4DDE-8E54-B29B3B2E717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NqMLgkePfAhUGUBUIHRCKAIwQjRx6BAgBEAU&amp;url=https://loveprincesscarmichael.wordpress.com/2014/11/14/guess-who-thats-right-it-is-accidental-sexism/&amp;psig=AOvVaw0tJ4wlwC35M8QHebdaVNfS&amp;ust=154720550238999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AeINU3FKM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SQgCy_iIcc?start=1&amp;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igrInMkuPfAhUxoXEKHXedBSkQjRx6BAgBEAU&amp;url=https://www.bloemfonteincourant.co.za/on-this-day-in-history-26-march/&amp;psig=AOvVaw3q9wHQpGFLaq1por6BqKhI&amp;ust=154720732265720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ved=2ahUKEwjM56HKmu3fAhUgSxUIHfrlC84QjRx6BAgBEAU&amp;url=https%3A%2F%2Ftwitter.com%2Firishcongress&amp;psig=AOvVaw0CD1b5UHbuwNbzogGAIO4h&amp;ust=1547553055660860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rct=j&amp;q=&amp;esrc=s&amp;source=images&amp;cd=&amp;ved=2ahUKEwi9gbO_i-PfAhULSxUIHWhnAEwQjRx6BAgBEAU&amp;url=http://psacunion.ca/rcmp-civilian-members-and-bargaining&amp;psig=AOvVaw3IexPK_lwQDz5ZhY4yzfqW&amp;ust=15472054069029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ved=2ahUKEwjCsonVi-PfAhVTuHEKHXrID7cQjRx6BAgBEAU&amp;url=https://www.zycus.com/blog/procurement-technology/procurement-for-porters-5-forces-part-2-bargaining-power-of-customers.html&amp;psig=AOvVaw3IexPK_lwQDz5ZhY4yzfqW&amp;ust=15472054069029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196B-D008-0731-3A6C-5BD0A265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What would you hope to cover in a module called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“Trade Unions and Collective Bargaining”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419B9-0742-4775-B215-B04CB6EE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802" y="6356350"/>
            <a:ext cx="281959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IE"/>
              <a:t>2023</a:t>
            </a:r>
          </a:p>
        </p:txBody>
      </p:sp>
      <p:pic>
        <p:nvPicPr>
          <p:cNvPr id="7" name="Picture 6" descr="Colourful carved figures of humans">
            <a:extLst>
              <a:ext uri="{FF2B5EF4-FFF2-40B4-BE49-F238E27FC236}">
                <a16:creationId xmlns:a16="http://schemas.microsoft.com/office/drawing/2014/main" id="{730845C3-B163-D9EE-B1A4-86BC78B89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14" r="18181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46D4C-A32F-C56F-63EF-67AF2367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B95D030A-2828-4745-8369-59ECC5B29440}" type="slidenum">
              <a:rPr lang="en-IE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IE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60BB4-043B-49E3-1541-E13B85DDB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8" y="26064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4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0876-2D04-EA4E-A4E6-421B8794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who/what?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7C80-9467-134F-BDCA-66F5D9A6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0691"/>
            <a:ext cx="10363200" cy="4114800"/>
          </a:xfrm>
        </p:spPr>
        <p:txBody>
          <a:bodyPr/>
          <a:lstStyle/>
          <a:p>
            <a:r>
              <a:rPr lang="en-US" dirty="0"/>
              <a:t>IBEC</a:t>
            </a:r>
          </a:p>
          <a:p>
            <a:r>
              <a:rPr lang="en-US" dirty="0"/>
              <a:t>Karl Marx?</a:t>
            </a:r>
          </a:p>
          <a:p>
            <a:r>
              <a:rPr lang="en-US" dirty="0"/>
              <a:t>John Maynard Keynes?</a:t>
            </a:r>
          </a:p>
          <a:p>
            <a:r>
              <a:rPr lang="en-IE" dirty="0"/>
              <a:t>Laissez-faire </a:t>
            </a:r>
          </a:p>
          <a:p>
            <a:r>
              <a:rPr lang="en-IE" dirty="0">
                <a:sym typeface="Wingdings" pitchFamily="2" charset="2"/>
              </a:rPr>
              <a:t>Monetarism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9453E-7A61-D547-8574-01CDF2B21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4653136"/>
            <a:ext cx="1821419" cy="1821419"/>
          </a:xfrm>
          <a:prstGeom prst="rect">
            <a:avLst/>
          </a:prstGeom>
        </p:spPr>
      </p:pic>
      <p:pic>
        <p:nvPicPr>
          <p:cNvPr id="3074" name="Picture 2" descr="Image result for guess who">
            <a:hlinkClick r:id="rId3"/>
            <a:extLst>
              <a:ext uri="{FF2B5EF4-FFF2-40B4-BE49-F238E27FC236}">
                <a16:creationId xmlns:a16="http://schemas.microsoft.com/office/drawing/2014/main" id="{39F95019-5BAD-4E46-A749-227663F0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4755879"/>
            <a:ext cx="3240360" cy="189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F5422-BD57-8A42-9C02-9C318D72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23C01-E22B-2348-9986-2975EA61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624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E7AE8-E35E-AB4B-9B9A-C9EA27AC6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4" b="1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14F78-26C9-3846-A2E2-BEEC427B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169A5-9AE9-5749-B533-3D49DEC5A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7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ITICAL THEORY - John Maynard Keynes">
            <a:hlinkClick r:id="" action="ppaction://media"/>
            <a:extLst>
              <a:ext uri="{FF2B5EF4-FFF2-40B4-BE49-F238E27FC236}">
                <a16:creationId xmlns:a16="http://schemas.microsoft.com/office/drawing/2014/main" id="{D5971D64-D03D-304B-9AC2-C602F5D3AB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4208" y="609600"/>
            <a:ext cx="10033392" cy="56437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D96990-7FE5-1741-B65D-9EB9CB3D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6082E7-05D6-A046-A70F-0BB019C1B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18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LITICAL THEORY - Karl Marx">
            <a:hlinkClick r:id="" action="ppaction://media"/>
            <a:extLst>
              <a:ext uri="{FF2B5EF4-FFF2-40B4-BE49-F238E27FC236}">
                <a16:creationId xmlns:a16="http://schemas.microsoft.com/office/drawing/2014/main" id="{47640C13-4EBF-5F4E-8C25-2A426C92EE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7417" y="476672"/>
            <a:ext cx="10369152" cy="58326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2BCEA-A177-624F-82EF-B435A651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1673A-8633-604C-B5F8-42E6A5FD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86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69A2-F3E7-E944-B317-B0AE2B3E1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Laissez Faire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CEC9-02B5-464F-84C8-71FF304BA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A ‘hands-off’ approach</a:t>
            </a:r>
          </a:p>
          <a:p>
            <a:r>
              <a:rPr lang="en-IE" dirty="0"/>
              <a:t>The driving principle behind </a:t>
            </a:r>
            <a:r>
              <a:rPr lang="en-IE" b="1" dirty="0"/>
              <a:t>laissez</a:t>
            </a:r>
            <a:r>
              <a:rPr lang="en-IE" dirty="0"/>
              <a:t>-</a:t>
            </a:r>
            <a:r>
              <a:rPr lang="en-IE" b="1" dirty="0"/>
              <a:t>faire</a:t>
            </a:r>
            <a:r>
              <a:rPr lang="en-IE" dirty="0"/>
              <a:t>, a French term that translates as "leave alone" (literally, "let you do"), is that the less the government is involved in the </a:t>
            </a:r>
            <a:r>
              <a:rPr lang="en-IE" b="1" dirty="0"/>
              <a:t>economy</a:t>
            </a:r>
            <a:r>
              <a:rPr lang="en-IE" dirty="0"/>
              <a:t>, the better off business will be – and by extension, society as a whole.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4909F-377F-C141-9964-200D7F5E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D21BC87-84E1-B342-9A04-81EDFA47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058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7CC1-2CFC-B34D-8CDC-F08C1DC30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Monetarism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66AE3-5DBA-E84D-A943-1A8052F98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6832"/>
            <a:ext cx="10363200" cy="4114800"/>
          </a:xfrm>
        </p:spPr>
        <p:txBody>
          <a:bodyPr/>
          <a:lstStyle/>
          <a:p>
            <a:r>
              <a:rPr lang="en-US" dirty="0"/>
              <a:t>Monetarism today is mainly associated with the work of Milton Friedman. </a:t>
            </a:r>
          </a:p>
          <a:p>
            <a:r>
              <a:rPr lang="en-US" dirty="0"/>
              <a:t>A central bank policy aimed at keeping the growth of the money supply at a rate commensurate with the growth in productivity and demand for goods.</a:t>
            </a:r>
          </a:p>
          <a:p>
            <a:r>
              <a:rPr lang="en-US" dirty="0"/>
              <a:t>It argues that excessive expansion of the money supply is inherently inflationary, and that monetary authorities should focus solely on maintaining price stability.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564F8-9D18-9740-8DBD-F113DC9F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9ABDD0-AEE9-B944-B59A-5225D31FA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8193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"/>
            <a:ext cx="8713788" cy="765175"/>
          </a:xfrm>
        </p:spPr>
        <p:txBody>
          <a:bodyPr/>
          <a:lstStyle/>
          <a:p>
            <a:pPr eaLnBrk="1" hangingPunct="1"/>
            <a:r>
              <a:rPr lang="en-IE" sz="3200" b="1" dirty="0"/>
              <a:t>Who’s Who in IR?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59719" y="765176"/>
            <a:ext cx="9144000" cy="604867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IE" sz="2800" i="1" dirty="0"/>
              <a:t>Industrial relations is not just about trade unions.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IE" sz="1400" i="1" dirty="0"/>
          </a:p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IE" sz="2800" dirty="0"/>
              <a:t>Institutions: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IE" sz="2400" dirty="0"/>
              <a:t>Trade unions, third parties, employer organisations, educational and research bodies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IE" sz="2800" dirty="0"/>
              <a:t>Role players: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IE" sz="2400" dirty="0"/>
              <a:t>Shop stewards, full-time trade union officials, HR managers and officers and third-party actors.</a:t>
            </a:r>
          </a:p>
          <a:p>
            <a:pPr eaLnBrk="1" hangingPunct="1">
              <a:defRPr/>
            </a:pPr>
            <a:r>
              <a:rPr lang="en-IE" sz="2800" dirty="0"/>
              <a:t>Processes/Procedures: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IE" sz="2400" dirty="0"/>
              <a:t>Third-party referrals, strikes and union recognition.</a:t>
            </a:r>
          </a:p>
          <a:p>
            <a:pPr eaLnBrk="1" hangingPunct="1">
              <a:defRPr/>
            </a:pPr>
            <a:r>
              <a:rPr lang="en-IE" sz="2800" dirty="0"/>
              <a:t>Issues: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IE" sz="2400" dirty="0"/>
              <a:t>Role of the state, European Commission, etc. 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IE" sz="2400" dirty="0"/>
              <a:t>Role of collective and individual labour law, politics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A6B48-9764-5544-9913-B072D615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157192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A46DB-804C-154F-943C-234495E7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3A072-712D-024C-B48C-75694FAFF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7"/>
          <p:cNvSpPr txBox="1">
            <a:spLocks noChangeArrowheads="1"/>
          </p:cNvSpPr>
          <p:nvPr/>
        </p:nvSpPr>
        <p:spPr bwMode="auto">
          <a:xfrm>
            <a:off x="7810500" y="4572000"/>
            <a:ext cx="2171700" cy="1257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0" dirty="0"/>
              <a:t>Top management</a:t>
            </a:r>
          </a:p>
          <a:p>
            <a:pPr algn="r">
              <a:spcBef>
                <a:spcPts val="900"/>
              </a:spcBef>
            </a:pPr>
            <a:r>
              <a:rPr lang="en-US" sz="1400" b="0" dirty="0"/>
              <a:t>Personnel department</a:t>
            </a:r>
          </a:p>
          <a:p>
            <a:pPr algn="r">
              <a:spcBef>
                <a:spcPts val="900"/>
              </a:spcBef>
            </a:pPr>
            <a:r>
              <a:rPr lang="en-US" sz="1400" b="0" dirty="0"/>
              <a:t>Line management</a:t>
            </a:r>
          </a:p>
        </p:txBody>
      </p:sp>
      <p:sp>
        <p:nvSpPr>
          <p:cNvPr id="5123" name="Text Box 28"/>
          <p:cNvSpPr txBox="1">
            <a:spLocks noChangeArrowheads="1"/>
          </p:cNvSpPr>
          <p:nvPr/>
        </p:nvSpPr>
        <p:spPr bwMode="auto">
          <a:xfrm>
            <a:off x="4940300" y="4521200"/>
            <a:ext cx="2286000" cy="1714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5000"/>
              </a:lnSpc>
            </a:pPr>
            <a:r>
              <a:rPr lang="en-US" sz="1400" b="0" dirty="0"/>
              <a:t>= Collective bargaining</a:t>
            </a:r>
          </a:p>
          <a:p>
            <a:pPr>
              <a:lnSpc>
                <a:spcPct val="135000"/>
              </a:lnSpc>
            </a:pPr>
            <a:r>
              <a:rPr lang="en-US" sz="1400" b="0" dirty="0"/>
              <a:t>= Individual bargaining</a:t>
            </a:r>
          </a:p>
          <a:p>
            <a:pPr>
              <a:lnSpc>
                <a:spcPct val="135000"/>
              </a:lnSpc>
            </a:pPr>
            <a:r>
              <a:rPr lang="en-US" sz="1400" b="0" dirty="0"/>
              <a:t>= Procedural agreements</a:t>
            </a:r>
          </a:p>
          <a:p>
            <a:pPr>
              <a:lnSpc>
                <a:spcPct val="135000"/>
              </a:lnSpc>
            </a:pPr>
            <a:r>
              <a:rPr lang="en-US" sz="1400" b="0" dirty="0"/>
              <a:t>= Substantive agreements</a:t>
            </a:r>
          </a:p>
          <a:p>
            <a:pPr>
              <a:lnSpc>
                <a:spcPct val="135000"/>
              </a:lnSpc>
            </a:pPr>
            <a:r>
              <a:rPr lang="en-US" sz="1400" b="0" dirty="0"/>
              <a:t>= Involvement/participation</a:t>
            </a:r>
          </a:p>
        </p:txBody>
      </p:sp>
      <p:sp>
        <p:nvSpPr>
          <p:cNvPr id="5124" name="Text Box 29"/>
          <p:cNvSpPr txBox="1">
            <a:spLocks noChangeArrowheads="1"/>
          </p:cNvSpPr>
          <p:nvPr/>
        </p:nvSpPr>
        <p:spPr bwMode="auto">
          <a:xfrm>
            <a:off x="4876800" y="3606800"/>
            <a:ext cx="2171700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0" dirty="0"/>
              <a:t>Organisation level</a:t>
            </a:r>
          </a:p>
        </p:txBody>
      </p:sp>
      <p:sp>
        <p:nvSpPr>
          <p:cNvPr id="5125" name="Text Box 30"/>
          <p:cNvSpPr txBox="1">
            <a:spLocks noChangeArrowheads="1"/>
          </p:cNvSpPr>
          <p:nvPr/>
        </p:nvSpPr>
        <p:spPr bwMode="auto">
          <a:xfrm>
            <a:off x="4724400" y="4102100"/>
            <a:ext cx="2514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b="0" dirty="0"/>
              <a:t>Conflict = Co-operation</a:t>
            </a:r>
          </a:p>
        </p:txBody>
      </p:sp>
      <p:sp>
        <p:nvSpPr>
          <p:cNvPr id="5126" name="Text Box 31"/>
          <p:cNvSpPr txBox="1">
            <a:spLocks noChangeArrowheads="1"/>
          </p:cNvSpPr>
          <p:nvPr/>
        </p:nvSpPr>
        <p:spPr bwMode="auto">
          <a:xfrm>
            <a:off x="2133600" y="4572000"/>
            <a:ext cx="24003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 dirty="0"/>
              <a:t>Unionised </a:t>
            </a:r>
          </a:p>
          <a:p>
            <a:r>
              <a:rPr lang="en-US" sz="1400" b="0" dirty="0"/>
              <a:t>Representation</a:t>
            </a:r>
          </a:p>
          <a:p>
            <a:pPr>
              <a:lnSpc>
                <a:spcPct val="150000"/>
              </a:lnSpc>
            </a:pPr>
            <a:r>
              <a:rPr lang="en-US" sz="1400" b="0" dirty="0"/>
              <a:t>Non-union</a:t>
            </a:r>
            <a:endParaRPr lang="en-US" sz="1200" b="0" dirty="0"/>
          </a:p>
        </p:txBody>
      </p:sp>
      <p:sp>
        <p:nvSpPr>
          <p:cNvPr id="5127" name="Rectangle 32"/>
          <p:cNvSpPr>
            <a:spLocks noChangeArrowheads="1"/>
          </p:cNvSpPr>
          <p:nvPr/>
        </p:nvSpPr>
        <p:spPr bwMode="auto">
          <a:xfrm>
            <a:off x="1981200" y="762000"/>
            <a:ext cx="8153400" cy="563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5128" name="Line 33"/>
          <p:cNvSpPr>
            <a:spLocks noChangeShapeType="1"/>
          </p:cNvSpPr>
          <p:nvPr/>
        </p:nvSpPr>
        <p:spPr bwMode="auto">
          <a:xfrm>
            <a:off x="1981200" y="2209800"/>
            <a:ext cx="815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29" name="Line 34"/>
          <p:cNvSpPr>
            <a:spLocks noChangeShapeType="1"/>
          </p:cNvSpPr>
          <p:nvPr/>
        </p:nvSpPr>
        <p:spPr bwMode="auto">
          <a:xfrm>
            <a:off x="1981200" y="2590800"/>
            <a:ext cx="815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991544" y="764705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Model of the Irish system of industrial relations</a:t>
            </a: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995488" y="1247776"/>
            <a:ext cx="1143000" cy="581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 dirty="0">
                <a:solidFill>
                  <a:srgbClr val="FFFFFF"/>
                </a:solidFill>
              </a:rPr>
              <a:t>Unitary perspective</a:t>
            </a: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953500" y="1247776"/>
            <a:ext cx="1181100" cy="581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600" b="0" dirty="0">
                <a:solidFill>
                  <a:srgbClr val="FFFFFF"/>
                </a:solidFill>
              </a:rPr>
              <a:t>Marxist perspective</a:t>
            </a: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5029200" y="1262063"/>
            <a:ext cx="1905000" cy="3365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0" dirty="0">
                <a:solidFill>
                  <a:srgbClr val="FFFFFF"/>
                </a:solidFill>
              </a:rPr>
              <a:t>Pluralist perspective</a:t>
            </a: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4419600" y="1743076"/>
            <a:ext cx="3124200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0" dirty="0">
                <a:solidFill>
                  <a:srgbClr val="000000"/>
                </a:solidFill>
              </a:rPr>
              <a:t>Contextual influences</a:t>
            </a:r>
          </a:p>
        </p:txBody>
      </p:sp>
      <p:sp>
        <p:nvSpPr>
          <p:cNvPr id="5135" name="Text Box 40"/>
          <p:cNvSpPr txBox="1">
            <a:spLocks noChangeArrowheads="1"/>
          </p:cNvSpPr>
          <p:nvPr/>
        </p:nvSpPr>
        <p:spPr bwMode="auto">
          <a:xfrm>
            <a:off x="2009775" y="2238375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Historic 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International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Economic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Labour market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Technological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Political 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Legal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Social  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•</a:t>
            </a:r>
            <a:r>
              <a:rPr lang="en-US" sz="1400" b="0" dirty="0">
                <a:solidFill>
                  <a:srgbClr val="000000"/>
                </a:solidFill>
              </a:rPr>
              <a:t>  Media</a:t>
            </a:r>
          </a:p>
        </p:txBody>
      </p:sp>
      <p:sp>
        <p:nvSpPr>
          <p:cNvPr id="5136" name="Text Box 41"/>
          <p:cNvSpPr txBox="1">
            <a:spLocks noChangeArrowheads="1"/>
          </p:cNvSpPr>
          <p:nvPr/>
        </p:nvSpPr>
        <p:spPr bwMode="auto">
          <a:xfrm>
            <a:off x="4438650" y="2895601"/>
            <a:ext cx="3124200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b="0" dirty="0">
                <a:solidFill>
                  <a:srgbClr val="000000"/>
                </a:solidFill>
              </a:rPr>
              <a:t>Third-party institutions</a:t>
            </a:r>
          </a:p>
        </p:txBody>
      </p:sp>
      <p:sp>
        <p:nvSpPr>
          <p:cNvPr id="5137" name="Line 42"/>
          <p:cNvSpPr>
            <a:spLocks noChangeShapeType="1"/>
          </p:cNvSpPr>
          <p:nvPr/>
        </p:nvSpPr>
        <p:spPr bwMode="auto">
          <a:xfrm>
            <a:off x="5972175" y="25908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38" name="Line 43"/>
          <p:cNvSpPr>
            <a:spLocks noChangeShapeType="1"/>
          </p:cNvSpPr>
          <p:nvPr/>
        </p:nvSpPr>
        <p:spPr bwMode="auto">
          <a:xfrm>
            <a:off x="5972175" y="324802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39" name="Rectangle 44"/>
          <p:cNvSpPr>
            <a:spLocks noChangeArrowheads="1"/>
          </p:cNvSpPr>
          <p:nvPr/>
        </p:nvSpPr>
        <p:spPr bwMode="auto">
          <a:xfrm>
            <a:off x="2085976" y="3581400"/>
            <a:ext cx="2486025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5140" name="Rectangle 45"/>
          <p:cNvSpPr>
            <a:spLocks noChangeArrowheads="1"/>
          </p:cNvSpPr>
          <p:nvPr/>
        </p:nvSpPr>
        <p:spPr bwMode="auto">
          <a:xfrm>
            <a:off x="7391400" y="3581400"/>
            <a:ext cx="2647950" cy="2057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5141" name="Rectangle 46"/>
          <p:cNvSpPr>
            <a:spLocks noChangeArrowheads="1"/>
          </p:cNvSpPr>
          <p:nvPr/>
        </p:nvSpPr>
        <p:spPr bwMode="auto">
          <a:xfrm>
            <a:off x="4572000" y="3581400"/>
            <a:ext cx="28194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anchor="ctr"/>
          <a:lstStyle/>
          <a:p>
            <a:endParaRPr lang="en-US" b="0" dirty="0"/>
          </a:p>
        </p:txBody>
      </p:sp>
      <p:sp>
        <p:nvSpPr>
          <p:cNvPr id="5142" name="Text Box 47"/>
          <p:cNvSpPr txBox="1">
            <a:spLocks noChangeArrowheads="1"/>
          </p:cNvSpPr>
          <p:nvPr/>
        </p:nvSpPr>
        <p:spPr bwMode="auto">
          <a:xfrm>
            <a:off x="2133600" y="3581401"/>
            <a:ext cx="24384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0" dirty="0">
                <a:solidFill>
                  <a:srgbClr val="000000"/>
                </a:solidFill>
              </a:rPr>
              <a:t>National level</a:t>
            </a:r>
          </a:p>
          <a:p>
            <a:r>
              <a:rPr lang="en-US" sz="1400" b="0" i="1" dirty="0">
                <a:solidFill>
                  <a:srgbClr val="000000"/>
                </a:solidFill>
              </a:rPr>
              <a:t>Bargaining – Consultation</a:t>
            </a:r>
          </a:p>
          <a:p>
            <a:pPr>
              <a:lnSpc>
                <a:spcPct val="150000"/>
              </a:lnSpc>
            </a:pPr>
            <a:r>
              <a:rPr lang="en-US" sz="1400" b="0" dirty="0">
                <a:solidFill>
                  <a:srgbClr val="000000"/>
                </a:solidFill>
              </a:rPr>
              <a:t>Trade unions</a:t>
            </a:r>
          </a:p>
        </p:txBody>
      </p:sp>
      <p:sp>
        <p:nvSpPr>
          <p:cNvPr id="5143" name="Line 48"/>
          <p:cNvSpPr>
            <a:spLocks noChangeShapeType="1"/>
          </p:cNvSpPr>
          <p:nvPr/>
        </p:nvSpPr>
        <p:spPr bwMode="auto">
          <a:xfrm>
            <a:off x="5972175" y="3832225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44" name="Text Box 49"/>
          <p:cNvSpPr txBox="1">
            <a:spLocks noChangeArrowheads="1"/>
          </p:cNvSpPr>
          <p:nvPr/>
        </p:nvSpPr>
        <p:spPr bwMode="auto">
          <a:xfrm>
            <a:off x="7696200" y="3594100"/>
            <a:ext cx="2286000" cy="800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0" dirty="0"/>
              <a:t>Sectoral/industrial level</a:t>
            </a:r>
          </a:p>
          <a:p>
            <a:pPr algn="r"/>
            <a:r>
              <a:rPr lang="en-US" sz="1400" b="0" i="1" dirty="0"/>
              <a:t>Bargaining – Consultation</a:t>
            </a:r>
          </a:p>
          <a:p>
            <a:pPr algn="r">
              <a:lnSpc>
                <a:spcPct val="150000"/>
              </a:lnSpc>
            </a:pPr>
            <a:r>
              <a:rPr lang="en-US" sz="1400" b="0" dirty="0"/>
              <a:t>Employer associations</a:t>
            </a:r>
            <a:endParaRPr lang="en-US" sz="1200" b="0" dirty="0"/>
          </a:p>
        </p:txBody>
      </p:sp>
      <p:sp>
        <p:nvSpPr>
          <p:cNvPr id="5145" name="Text Box 50"/>
          <p:cNvSpPr txBox="1">
            <a:spLocks noChangeArrowheads="1"/>
          </p:cNvSpPr>
          <p:nvPr/>
        </p:nvSpPr>
        <p:spPr bwMode="auto">
          <a:xfrm>
            <a:off x="1981200" y="5829300"/>
            <a:ext cx="1143000" cy="571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0" dirty="0">
                <a:solidFill>
                  <a:srgbClr val="FFFFFF"/>
                </a:solidFill>
              </a:rPr>
              <a:t>Systems</a:t>
            </a:r>
          </a:p>
          <a:p>
            <a:r>
              <a:rPr lang="en-US" sz="1600" b="0" dirty="0">
                <a:solidFill>
                  <a:srgbClr val="FFFFFF"/>
                </a:solidFill>
              </a:rPr>
              <a:t>perspective</a:t>
            </a:r>
            <a:endParaRPr lang="en-US" sz="1200" b="0" dirty="0">
              <a:solidFill>
                <a:srgbClr val="FFFFFF"/>
              </a:solidFill>
            </a:endParaRPr>
          </a:p>
        </p:txBody>
      </p:sp>
      <p:sp>
        <p:nvSpPr>
          <p:cNvPr id="5146" name="Text Box 51"/>
          <p:cNvSpPr txBox="1">
            <a:spLocks noChangeArrowheads="1"/>
          </p:cNvSpPr>
          <p:nvPr/>
        </p:nvSpPr>
        <p:spPr bwMode="auto">
          <a:xfrm>
            <a:off x="8839200" y="5829300"/>
            <a:ext cx="1282700" cy="571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600" b="0" dirty="0">
                <a:solidFill>
                  <a:srgbClr val="FFFFFF"/>
                </a:solidFill>
              </a:rPr>
              <a:t>Social action</a:t>
            </a:r>
          </a:p>
          <a:p>
            <a:pPr algn="r"/>
            <a:r>
              <a:rPr lang="en-US" sz="1600" b="0" dirty="0">
                <a:solidFill>
                  <a:srgbClr val="FFFFFF"/>
                </a:solidFill>
              </a:rPr>
              <a:t>perspective</a:t>
            </a:r>
            <a:endParaRPr lang="en-US" sz="1200" b="0" dirty="0"/>
          </a:p>
        </p:txBody>
      </p:sp>
      <p:sp>
        <p:nvSpPr>
          <p:cNvPr id="5147" name="Line 52"/>
          <p:cNvSpPr>
            <a:spLocks noChangeShapeType="1"/>
          </p:cNvSpPr>
          <p:nvPr/>
        </p:nvSpPr>
        <p:spPr bwMode="auto">
          <a:xfrm>
            <a:off x="4381500" y="40005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48" name="Line 53"/>
          <p:cNvSpPr>
            <a:spLocks noChangeShapeType="1"/>
          </p:cNvSpPr>
          <p:nvPr/>
        </p:nvSpPr>
        <p:spPr bwMode="auto">
          <a:xfrm>
            <a:off x="7594600" y="40132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49" name="Line 54"/>
          <p:cNvSpPr>
            <a:spLocks noChangeShapeType="1"/>
          </p:cNvSpPr>
          <p:nvPr/>
        </p:nvSpPr>
        <p:spPr bwMode="auto">
          <a:xfrm>
            <a:off x="3467100" y="5029200"/>
            <a:ext cx="12573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0" name="Line 55"/>
          <p:cNvSpPr>
            <a:spLocks noChangeShapeType="1"/>
          </p:cNvSpPr>
          <p:nvPr/>
        </p:nvSpPr>
        <p:spPr bwMode="auto">
          <a:xfrm>
            <a:off x="3124200" y="5372100"/>
            <a:ext cx="16002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1" name="Line 56"/>
          <p:cNvSpPr>
            <a:spLocks noChangeShapeType="1"/>
          </p:cNvSpPr>
          <p:nvPr/>
        </p:nvSpPr>
        <p:spPr bwMode="auto">
          <a:xfrm flipH="1">
            <a:off x="7124700" y="5029200"/>
            <a:ext cx="11430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2" name="Line 57"/>
          <p:cNvSpPr>
            <a:spLocks noChangeShapeType="1"/>
          </p:cNvSpPr>
          <p:nvPr/>
        </p:nvSpPr>
        <p:spPr bwMode="auto">
          <a:xfrm flipH="1">
            <a:off x="7239000" y="5372100"/>
            <a:ext cx="13716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3" name="Line 58"/>
          <p:cNvSpPr>
            <a:spLocks noChangeShapeType="1"/>
          </p:cNvSpPr>
          <p:nvPr/>
        </p:nvSpPr>
        <p:spPr bwMode="auto">
          <a:xfrm>
            <a:off x="1993900" y="1244600"/>
            <a:ext cx="815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4" name="Line 59"/>
          <p:cNvSpPr>
            <a:spLocks noChangeShapeType="1"/>
          </p:cNvSpPr>
          <p:nvPr/>
        </p:nvSpPr>
        <p:spPr bwMode="auto">
          <a:xfrm>
            <a:off x="1981200" y="1143000"/>
            <a:ext cx="8153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5" name="Line 60"/>
          <p:cNvSpPr>
            <a:spLocks noChangeShapeType="1"/>
          </p:cNvSpPr>
          <p:nvPr/>
        </p:nvSpPr>
        <p:spPr bwMode="auto">
          <a:xfrm flipH="1">
            <a:off x="7124700" y="4749800"/>
            <a:ext cx="14859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sp>
        <p:nvSpPr>
          <p:cNvPr id="5156" name="Line 61"/>
          <p:cNvSpPr>
            <a:spLocks noChangeShapeType="1"/>
          </p:cNvSpPr>
          <p:nvPr/>
        </p:nvSpPr>
        <p:spPr bwMode="auto">
          <a:xfrm>
            <a:off x="2100263" y="4457700"/>
            <a:ext cx="792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4F6116D-6EB8-3E46-AEF5-D691E45F5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37" y="5257800"/>
            <a:ext cx="1282365" cy="128236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B411C-EFCB-FE45-A7B6-345DE861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9A23A-FA23-4FD9-B831-BC878A588FC8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2A90A-463F-4544-94AA-0C9185FD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pPr eaLnBrk="1" hangingPunct="1"/>
            <a:r>
              <a:rPr lang="en-IE" b="1">
                <a:solidFill>
                  <a:srgbClr val="000000"/>
                </a:solidFill>
              </a:rPr>
              <a:t>History and IR</a:t>
            </a:r>
          </a:p>
        </p:txBody>
      </p:sp>
      <p:sp>
        <p:nvSpPr>
          <p:cNvPr id="140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history">
            <a:hlinkClick r:id="rId3"/>
            <a:extLst>
              <a:ext uri="{FF2B5EF4-FFF2-40B4-BE49-F238E27FC236}">
                <a16:creationId xmlns:a16="http://schemas.microsoft.com/office/drawing/2014/main" id="{2F523905-0F8B-D444-AB50-78BECE30E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842"/>
          <a:stretch/>
        </p:blipFill>
        <p:spPr bwMode="auto"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sz="2000">
                <a:solidFill>
                  <a:srgbClr val="000000"/>
                </a:solidFill>
                <a:latin typeface="+mj-lt"/>
              </a:rPr>
              <a:t>Eighteenth- and nineteenth-century laissez-faire economic orthodoxy fuelled by advent of Industrial Revolution and growth of factory production</a:t>
            </a:r>
          </a:p>
          <a:p>
            <a:pPr eaLnBrk="1" hangingPunct="1"/>
            <a:r>
              <a:rPr lang="en-GB" sz="2000">
                <a:solidFill>
                  <a:srgbClr val="000000"/>
                </a:solidFill>
                <a:latin typeface="+mj-lt"/>
              </a:rPr>
              <a:t>TUs grew – attempt to redress power imbalance</a:t>
            </a:r>
          </a:p>
          <a:p>
            <a:pPr eaLnBrk="1" hangingPunct="1"/>
            <a:r>
              <a:rPr lang="en-GB" sz="2000">
                <a:solidFill>
                  <a:srgbClr val="000000"/>
                </a:solidFill>
                <a:latin typeface="+mj-lt"/>
              </a:rPr>
              <a:t>TUs defined as: ‘A continuous association of wage earners for the purpose of maintaining and improving working conditions’ (Sidney and Beatrice Webb)</a:t>
            </a:r>
          </a:p>
          <a:p>
            <a:pPr marL="0" indent="0" eaLnBrk="1" hangingPunct="1">
              <a:buNone/>
            </a:pPr>
            <a:endParaRPr lang="en-IE" sz="2000">
              <a:solidFill>
                <a:srgbClr val="000000"/>
              </a:solidFill>
            </a:endParaRPr>
          </a:p>
        </p:txBody>
      </p:sp>
      <p:sp>
        <p:nvSpPr>
          <p:cNvPr id="142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2E8EB-2D25-E646-BAEE-E5F8FDE05C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105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5ADBE7-C3A8-2B4F-AF87-27DE1BF5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0B548-1A87-0545-8A22-79FF4AD1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31997-AA64-814F-8726-AB6513A656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297F5-A3F9-E946-8EE8-CDACB5E86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608" y="365509"/>
            <a:ext cx="6264696" cy="652534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GB" sz="2400" dirty="0">
                <a:solidFill>
                  <a:srgbClr val="000000"/>
                </a:solidFill>
              </a:rPr>
              <a:t>Initially combinations unlawful and depicted as ‘iniquitous extortions’</a:t>
            </a:r>
          </a:p>
          <a:p>
            <a:pPr eaLnBrk="1" hangingPunct="1"/>
            <a:r>
              <a:rPr lang="en-GB" sz="2400" dirty="0">
                <a:solidFill>
                  <a:srgbClr val="000000"/>
                </a:solidFill>
              </a:rPr>
              <a:t>Early 1800s emergence of craft unions; in 1880s, trades councils; followed by growth of inter-union co-operation</a:t>
            </a:r>
          </a:p>
          <a:p>
            <a:pPr eaLnBrk="1" hangingPunct="1"/>
            <a:r>
              <a:rPr lang="en-GB" sz="2400" dirty="0">
                <a:solidFill>
                  <a:srgbClr val="000000"/>
                </a:solidFill>
              </a:rPr>
              <a:t>1871–1906: UK legislation recognised TUs</a:t>
            </a:r>
          </a:p>
          <a:p>
            <a:pPr marL="342900" lvl="2" indent="-342900" eaLnBrk="1" hangingPunct="1"/>
            <a:r>
              <a:rPr lang="en-GB" dirty="0">
                <a:solidFill>
                  <a:srgbClr val="000000"/>
                </a:solidFill>
              </a:rPr>
              <a:t>Post-Lockout (1913): ITUC almost trebled in membership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3ED2C2-CF13-4D47-A6BD-BFBF70CA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67E03-255A-1A40-9384-E6FD0412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2283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D657-FA41-664B-AC5A-374E9C9C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What we will look at in this lesson: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5D5E-47AF-DC4D-9EBC-DEB20DC2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500" dirty="0"/>
              <a:t>This lesson introduces 'collective bargaining'; what it is; where it evolves from; who is involved generally trade unions, employers and the State.</a:t>
            </a:r>
          </a:p>
          <a:p>
            <a:pPr>
              <a:lnSpc>
                <a:spcPct val="90000"/>
              </a:lnSpc>
            </a:pPr>
            <a:r>
              <a:rPr lang="en-IE" sz="2500" dirty="0"/>
              <a:t>Collective bargaining, as with the entire subject of industrial relations, is viewed differently by people depending on their view of the world. </a:t>
            </a:r>
            <a:endParaRPr lang="en-US" sz="2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FFB07-23C0-A547-9761-8E83175E75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F324D-ED02-9847-B926-4AE58929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2C405DE-61A4-B147-BB5B-5E71316E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372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427205" y="497171"/>
            <a:ext cx="8062912" cy="431800"/>
          </a:xfrm>
        </p:spPr>
        <p:txBody>
          <a:bodyPr/>
          <a:lstStyle/>
          <a:p>
            <a:r>
              <a:rPr lang="en-IE" sz="3200" b="1" dirty="0"/>
              <a:t>Free State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231904" y="1124744"/>
            <a:ext cx="5904656" cy="5905500"/>
          </a:xfrm>
        </p:spPr>
        <p:txBody>
          <a:bodyPr/>
          <a:lstStyle/>
          <a:p>
            <a:pPr marL="342900" lvl="2" indent="-342900"/>
            <a:r>
              <a:rPr lang="en-GB" sz="2800" dirty="0"/>
              <a:t>New state (post-1922) inherited legal tolerance of TUs</a:t>
            </a:r>
          </a:p>
          <a:p>
            <a:pPr marL="342900" lvl="2" indent="-342900"/>
            <a:r>
              <a:rPr lang="en-GB" sz="2800" dirty="0"/>
              <a:t>Industrial policy almost non-existent in new state and TUs surfacing hesitantly</a:t>
            </a:r>
          </a:p>
          <a:p>
            <a:pPr marL="342900" lvl="2" indent="-342900"/>
            <a:r>
              <a:rPr lang="en-GB" sz="2800" dirty="0"/>
              <a:t>1930s: advent of protectionist economic policies, agriculture still dominating economic activity, TU focus on wage differentials rather than wider concerns</a:t>
            </a:r>
          </a:p>
          <a:p>
            <a:pPr marL="342900" lvl="2" indent="-342900"/>
            <a:endParaRPr lang="en-GB" dirty="0"/>
          </a:p>
          <a:p>
            <a:pPr marL="0" lvl="2" indent="0">
              <a:buNone/>
            </a:pPr>
            <a:endParaRPr lang="en-GB" dirty="0"/>
          </a:p>
          <a:p>
            <a:pPr marL="342900" lvl="2" indent="-342900"/>
            <a:endParaRPr lang="en-IE" dirty="0"/>
          </a:p>
          <a:p>
            <a:pPr marL="342900" lvl="2" indent="-342900"/>
            <a:endParaRPr lang="en-GB" dirty="0"/>
          </a:p>
          <a:p>
            <a:pPr marL="342900" lvl="2" indent="-342900"/>
            <a:endParaRPr lang="en-IE" sz="2800" dirty="0"/>
          </a:p>
          <a:p>
            <a:pPr marL="342900" lvl="2" indent="-342900"/>
            <a:endParaRPr lang="en-GB" sz="2800" dirty="0"/>
          </a:p>
          <a:p>
            <a:pPr marL="342900" lvl="2" indent="-342900"/>
            <a:endParaRPr lang="en-GB" sz="2800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7FBB5-C56B-3340-8501-BE8D7AC63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87" y="5589240"/>
            <a:ext cx="1101339" cy="1101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370B3C-47A7-0E4F-A42C-2F2C58924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4411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5C57A-9CB4-0D45-9863-FB663BDD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CC914-F88B-AA49-B349-1CA9E15A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C189D-2F10-2D49-A1F0-42ADFCBC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836712"/>
            <a:ext cx="6204984" cy="4911967"/>
          </a:xfrm>
        </p:spPr>
        <p:txBody>
          <a:bodyPr>
            <a:normAutofit lnSpcReduction="10000"/>
          </a:bodyPr>
          <a:lstStyle/>
          <a:p>
            <a:pPr marL="342900" lvl="2" indent="-342900">
              <a:lnSpc>
                <a:spcPct val="90000"/>
              </a:lnSpc>
            </a:pPr>
            <a:r>
              <a:rPr lang="en-GB" dirty="0"/>
              <a:t>1940s and 1950s: after initial tentative recovery, 1950s marked by mass emigration, unemployment; TUs resigned themselves to economic stagnation; 70% increase in strike frequency and TU membership levels in late 1940s</a:t>
            </a:r>
          </a:p>
          <a:p>
            <a:pPr marL="342900" lvl="2" indent="-342900">
              <a:lnSpc>
                <a:spcPct val="90000"/>
              </a:lnSpc>
            </a:pPr>
            <a:r>
              <a:rPr lang="en-GB" dirty="0"/>
              <a:t>Late 1950s sees advent of new economic development strategies</a:t>
            </a:r>
          </a:p>
          <a:p>
            <a:pPr marL="342900" lvl="2" indent="-342900">
              <a:lnSpc>
                <a:spcPct val="90000"/>
              </a:lnSpc>
            </a:pPr>
            <a:r>
              <a:rPr lang="en-GB" dirty="0"/>
              <a:t>1960s: ‘national adolescence’, TU membership up by 50%, FDI a feature, strike levels escalating</a:t>
            </a:r>
          </a:p>
          <a:p>
            <a:pPr marL="342900" lvl="2" indent="-342900">
              <a:lnSpc>
                <a:spcPct val="90000"/>
              </a:lnSpc>
            </a:pPr>
            <a:r>
              <a:rPr lang="en-GB" dirty="0"/>
              <a:t>1970s: Keynesian approach replaces laissez-faire, national pay agreements emerge, unofficial strikes frequent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13D1D-0500-4541-BE51-20B2F8E8A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55" y="306909"/>
            <a:ext cx="2286000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208CC4-0F0D-E44D-848C-E3B02DC34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263" y="2828925"/>
            <a:ext cx="2548986" cy="33889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DD09F-0D69-094D-BBF8-671FA995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DBD42-EA90-4C45-A82E-2B2FF04E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081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92150"/>
          </a:xfrm>
        </p:spPr>
        <p:txBody>
          <a:bodyPr/>
          <a:lstStyle/>
          <a:p>
            <a:pPr eaLnBrk="1" hangingPunct="1"/>
            <a:r>
              <a:rPr lang="en-IE" sz="3200" b="1" dirty="0"/>
              <a:t>Economic ‘Realities’ and IR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549276"/>
            <a:ext cx="9144000" cy="6308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IE" dirty="0"/>
          </a:p>
          <a:p>
            <a:pPr eaLnBrk="1" hangingPunct="1">
              <a:lnSpc>
                <a:spcPct val="90000"/>
              </a:lnSpc>
            </a:pPr>
            <a:r>
              <a:rPr lang="en-IE" dirty="0"/>
              <a:t>Role of TUs constantly adapting to political and economic realities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Response of TUs: pragmatic and reactive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1980s: dark period of combined explosive national debt, unemployment, emigration and taxation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Economic response: monetarist, return to neo-liberal economic policy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IE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150E0-B428-A642-978B-8E01EA00C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157192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0F3BD1-01E0-8C47-B554-91A10F5E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3DD51-AC5A-D94D-BB84-72892434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08C7E-B9AE-8C43-8031-D08AA079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620688"/>
            <a:ext cx="10363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dirty="0"/>
              <a:t>IR outcome: moderate pay and reduced government spending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Reduced TU bargaining power, falling unionisation, declining welfare benefits, intensification of divisions in society but conservatism remains dominant political orthodoxy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Mid-1990s: advent of the Celtic Tiger, complete reversal of economic fortune, “attributed to social partnership deals.”</a:t>
            </a:r>
          </a:p>
          <a:p>
            <a:pPr eaLnBrk="1" hangingPunct="1">
              <a:lnSpc>
                <a:spcPct val="90000"/>
              </a:lnSpc>
            </a:pPr>
            <a:r>
              <a:rPr lang="en-IE" dirty="0"/>
              <a:t>Since 1987, social partnership agreements emphasised economic recovery, European integration, and improvement in wages, living standards and social services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4EECA-899B-A74B-B82C-C18DB6244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5589240"/>
            <a:ext cx="1029331" cy="10293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9279D3-64B9-1A49-8CD7-F2062BA0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7EEF5-D2D6-1F4B-B1AF-C27418FA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84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859872" y="739450"/>
            <a:ext cx="10441159" cy="568848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IE" sz="2400" dirty="0"/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Up to 2000: growth based on sound economy and increased competitiveness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Post-2000: property bubble and increased public spending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2008: recession, housing market in decline, bank guarantee introduced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2010: marked economic contraction, unemployment at 14.7% by end 2010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Croke Park Agreement 2010 –2014: co-operation on public sector pay and pension reforms in exchange for commitment to no  redundancies or pay cuts</a:t>
            </a:r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TUs perceive their role as ‘rubber stamping’ decisions made by employers; labour market exerts significant influence on IR and HRM policies and practices</a:t>
            </a:r>
          </a:p>
          <a:p>
            <a:pPr eaLnBrk="1" hangingPunct="1">
              <a:lnSpc>
                <a:spcPct val="90000"/>
              </a:lnSpc>
            </a:pPr>
            <a:endParaRPr lang="en-IE" sz="2400" dirty="0"/>
          </a:p>
        </p:txBody>
      </p:sp>
      <p:sp>
        <p:nvSpPr>
          <p:cNvPr id="2" name="Rectangle 1"/>
          <p:cNvSpPr/>
          <p:nvPr/>
        </p:nvSpPr>
        <p:spPr>
          <a:xfrm>
            <a:off x="1508452" y="1546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3200" dirty="0">
                <a:latin typeface="+mn-lt"/>
              </a:rPr>
              <a:t>Economic ‘Realities’ and IR (continued)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8F761-D1E1-A442-A5BC-774FD13F0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5445224"/>
            <a:ext cx="1173347" cy="11733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8DFBE4-F646-CF40-A836-00A3A3BC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905E6-9F08-7241-9980-CA0209BEB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866127"/>
              </p:ext>
            </p:extLst>
          </p:nvPr>
        </p:nvGraphicFramePr>
        <p:xfrm>
          <a:off x="1955800" y="508000"/>
          <a:ext cx="8128000" cy="568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67E52F3-C405-7948-872A-529F062B0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DA98E8-5DD4-314D-B6A3-B93C8B11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9A23A-FA23-4FD9-B831-BC878A588FC8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0CB18-7078-4746-908F-E2AF3FC1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288" y="0"/>
            <a:ext cx="9129712" cy="647700"/>
          </a:xfrm>
        </p:spPr>
        <p:txBody>
          <a:bodyPr/>
          <a:lstStyle/>
          <a:p>
            <a:r>
              <a:rPr lang="en-GB" sz="3200" b="1" dirty="0"/>
              <a:t>Politics and 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1052736"/>
            <a:ext cx="9144000" cy="5949950"/>
          </a:xfrm>
        </p:spPr>
        <p:txBody>
          <a:bodyPr/>
          <a:lstStyle/>
          <a:p>
            <a:r>
              <a:rPr lang="en-GB" sz="2600" dirty="0"/>
              <a:t>State a significant player: TUs move from illegal status to role in neo-corporatist/social partnership</a:t>
            </a:r>
          </a:p>
          <a:p>
            <a:r>
              <a:rPr lang="en-GB" sz="2600" dirty="0"/>
              <a:t>State essentially holds with liberal capitalism tempered by concessions to TUs </a:t>
            </a:r>
          </a:p>
          <a:p>
            <a:r>
              <a:rPr lang="en-GB" sz="2600" dirty="0"/>
              <a:t>Initial grudging adoption of entitlements granted by Britain</a:t>
            </a:r>
          </a:p>
          <a:p>
            <a:r>
              <a:rPr lang="en-GB" sz="2600" dirty="0"/>
              <a:t>Largely supported voluntarist principles, confining legal interference to mediation services</a:t>
            </a:r>
          </a:p>
          <a:p>
            <a:r>
              <a:rPr lang="en-GB" sz="2600" dirty="0"/>
              <a:t>TUs looked to the Labour Party with negligible industrial base and ‘national’ question dominating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B5DD9-0866-C546-A995-25DF6CBF1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866C1C-4749-BD4A-88D8-7EC7B144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3FD1E2-A4FE-2A4B-B080-7D667AD6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Politics and IR (continued)</a:t>
            </a:r>
          </a:p>
          <a:p>
            <a:pPr marL="0" indent="0" algn="ctr">
              <a:buNone/>
            </a:pPr>
            <a:endParaRPr lang="en-IE" sz="2800" dirty="0"/>
          </a:p>
          <a:p>
            <a:r>
              <a:rPr lang="en-IE" sz="2600" dirty="0"/>
              <a:t>Working class essentially politically conservative: lack of vibrant left-wing movement and largely centre/centre right dominance </a:t>
            </a:r>
          </a:p>
          <a:p>
            <a:r>
              <a:rPr lang="en-IE" sz="2600" dirty="0"/>
              <a:t>Up to 1970s: state’s auxiliary role avoided direct coercive interference in IR process, so free collective bargaining commonplace; during 1970s, national understandings emerge</a:t>
            </a:r>
          </a:p>
          <a:p>
            <a:r>
              <a:rPr lang="en-IE" sz="2600" dirty="0"/>
              <a:t>Gradual creation of welfare state, provision of public service and maintenance of semi-states upheld political consensus</a:t>
            </a:r>
          </a:p>
          <a:p>
            <a:r>
              <a:rPr lang="en-IE" sz="2600" dirty="0"/>
              <a:t>From 1960s: merging interventionist ideology in evidence with TUs invited onto National Industrial and Economic Council</a:t>
            </a:r>
          </a:p>
          <a:p>
            <a:r>
              <a:rPr lang="en-IE" sz="2600" dirty="0"/>
              <a:t>Tripartite consultations key to economic adaptation, restructuring and establishment of planning targets</a:t>
            </a:r>
          </a:p>
          <a:p>
            <a:endParaRPr lang="en-IE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2903C-A9F2-5641-BFCA-7E499A17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18A05D-127E-C84D-978F-756C9D3C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8794F-D0E2-D645-89CC-2BDDFADF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669088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Politics and IR (continued)</a:t>
            </a:r>
          </a:p>
          <a:p>
            <a:pPr marL="0" indent="0" algn="ctr">
              <a:buNone/>
            </a:pPr>
            <a:endParaRPr lang="en-IE" b="1" dirty="0"/>
          </a:p>
          <a:p>
            <a:r>
              <a:rPr lang="en-IE" sz="2600" dirty="0"/>
              <a:t>Downgrading of enterprise and sector-wide collective bargaining, along with national-level tripartite bargaining, marked a new phase in the relationship between state and TU movement</a:t>
            </a:r>
          </a:p>
          <a:p>
            <a:r>
              <a:rPr lang="en-IE" sz="2600" dirty="0"/>
              <a:t>EEC (1973): affected industrial development and individual labour law, influx of MNCs sees new HRM practices, non-union establishments </a:t>
            </a:r>
          </a:p>
          <a:p>
            <a:r>
              <a:rPr lang="en-IE" sz="2600" dirty="0"/>
              <a:t>1980s: hardened negotiating stance on the part of the state and employers;1987 onwards sees social partnership re-emerge but against a backdrop of declining TU membership and rising unemployment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6B55B-0604-DB4A-9224-8D1CC03C0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604988-5AB4-FA4B-9A4C-23C8311D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FAA01-E018-2A44-BD6D-86083709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Politics and IR (continued)</a:t>
            </a:r>
          </a:p>
          <a:p>
            <a:pPr marL="0" indent="0">
              <a:buNone/>
            </a:pPr>
            <a:endParaRPr lang="en-IE" sz="1400" dirty="0"/>
          </a:p>
          <a:p>
            <a:r>
              <a:rPr lang="en-IE" sz="2600" dirty="0"/>
              <a:t>1990s: persistent recession and EU constraints heralded a new era in IR</a:t>
            </a:r>
          </a:p>
          <a:p>
            <a:r>
              <a:rPr lang="en-IE" sz="2600" dirty="0"/>
              <a:t>Resurgence of neo-liberalism, individualism and demise of Eastern bloc shook left-wing and TU ideology and reinforced TU involvement in neo-corporatist model</a:t>
            </a:r>
          </a:p>
          <a:p>
            <a:r>
              <a:rPr lang="en-IE" sz="2600" dirty="0"/>
              <a:t>Since 1990s: quid pro quo for industrial peace was involvement in partnership</a:t>
            </a:r>
          </a:p>
          <a:p>
            <a:r>
              <a:rPr lang="en-IE" sz="2600" dirty="0"/>
              <a:t>Social partnership seen by some as key to the (short-lived)  economic miracle that was the Celtic Tiger</a:t>
            </a:r>
          </a:p>
          <a:p>
            <a:r>
              <a:rPr lang="en-IE" sz="2600" dirty="0"/>
              <a:t>Some dispute this – social partnership is the whipping boy for excess state spending; however, a new form of governance sees post-Celtic Tiger shift from social partnership to social dialogue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90186-C1AF-B148-BB58-3D52D2EDD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5301208"/>
            <a:ext cx="1173347" cy="11733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4C170-5961-1E4D-BF96-80E3ED64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A46AF-5A22-D94D-8F8F-8663E96E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39F7-0BD7-66A7-FF1D-62C080E2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8F70-8607-E9D7-403F-7A27E3F9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6155E-3744-FEFC-139C-05CA5525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7273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THEORETICAL PERSPECTIVES AND IR</a:t>
            </a:r>
          </a:p>
          <a:p>
            <a:pPr marL="0" indent="0" algn="ctr">
              <a:buNone/>
            </a:pPr>
            <a:endParaRPr lang="en-IE" sz="2800" b="1" dirty="0"/>
          </a:p>
          <a:p>
            <a:pPr marL="0" indent="0" algn="ctr">
              <a:buNone/>
            </a:pPr>
            <a:r>
              <a:rPr lang="en-IE" b="1" dirty="0"/>
              <a:t>1. Pluralist Analysis</a:t>
            </a:r>
            <a:endParaRPr lang="en-IE" dirty="0"/>
          </a:p>
          <a:p>
            <a:pPr>
              <a:buFont typeface="Arial"/>
              <a:buChar char="•"/>
            </a:pPr>
            <a:r>
              <a:rPr lang="en-IE" sz="2800" dirty="0"/>
              <a:t>Post-capitalist society: society comprises a range of individual players with individual objectives</a:t>
            </a:r>
          </a:p>
          <a:p>
            <a:pPr>
              <a:buFont typeface="Arial"/>
              <a:buChar char="•"/>
            </a:pPr>
            <a:r>
              <a:rPr lang="en-IE" sz="2800" dirty="0"/>
              <a:t>Political system is institutionalised and regulated through parties and parliamentary processes, so too is the industrial system</a:t>
            </a:r>
          </a:p>
          <a:p>
            <a:pPr>
              <a:buFont typeface="Arial"/>
              <a:buChar char="•"/>
            </a:pPr>
            <a:r>
              <a:rPr lang="en-IE" sz="2800" dirty="0"/>
              <a:t>Competing organisational values and interests have to be managed to maintain collaborative structure</a:t>
            </a:r>
          </a:p>
          <a:p>
            <a:pPr>
              <a:buFont typeface="Arial"/>
              <a:buChar char="•"/>
            </a:pPr>
            <a:r>
              <a:rPr lang="en-IE" sz="2800" dirty="0"/>
              <a:t>Conflict is a logical and inevitable feature of the world of work, requiring management by a variety of players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D185DA-2379-5E4B-A2C4-D300E3B82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BE2F2-852F-154C-A14D-0206F324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8A75D-19EE-6047-8292-BEE00FC5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741368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Pluralist Analysis (continued)</a:t>
            </a:r>
          </a:p>
          <a:p>
            <a:pPr marL="0" indent="0">
              <a:buNone/>
            </a:pPr>
            <a:endParaRPr lang="en-IE" sz="2800" dirty="0"/>
          </a:p>
          <a:p>
            <a:r>
              <a:rPr lang="en-IE" sz="2800" dirty="0"/>
              <a:t>Marxist analysis is outdated with advent of franchise, rights, public services, etc.</a:t>
            </a:r>
          </a:p>
          <a:p>
            <a:r>
              <a:rPr lang="en-IE" sz="2800" dirty="0"/>
              <a:t>Industrial and political conflict are separate; collective bargaining regulates relations with an array of third-party institutions providing resolution of conflict</a:t>
            </a:r>
          </a:p>
          <a:p>
            <a:r>
              <a:rPr lang="en-IE" sz="2800" dirty="0"/>
              <a:t>Institutions include:</a:t>
            </a:r>
          </a:p>
          <a:p>
            <a:pPr lvl="1">
              <a:buFont typeface="Arial"/>
              <a:buChar char="•"/>
            </a:pPr>
            <a:r>
              <a:rPr lang="en-IE" sz="2400" dirty="0"/>
              <a:t>TU and employer associations</a:t>
            </a:r>
          </a:p>
          <a:p>
            <a:pPr lvl="1">
              <a:buFont typeface="Arial"/>
              <a:buChar char="•"/>
            </a:pPr>
            <a:r>
              <a:rPr lang="en-IE" sz="2400" dirty="0"/>
              <a:t>Social partnership</a:t>
            </a:r>
          </a:p>
          <a:p>
            <a:pPr lvl="1">
              <a:buFont typeface="Arial"/>
              <a:buChar char="•"/>
            </a:pPr>
            <a:r>
              <a:rPr lang="en-IE" sz="2400" dirty="0"/>
              <a:t>LRC and Labour Court</a:t>
            </a:r>
          </a:p>
          <a:p>
            <a:pPr lvl="1">
              <a:buFont typeface="Arial"/>
              <a:buChar char="•"/>
            </a:pPr>
            <a:r>
              <a:rPr lang="en-IE" sz="2400" dirty="0"/>
              <a:t>Shop stewards and employee reps</a:t>
            </a:r>
          </a:p>
          <a:p>
            <a:pPr lvl="1">
              <a:buFont typeface="Arial"/>
              <a:buChar char="•"/>
            </a:pPr>
            <a:r>
              <a:rPr lang="en-IE" sz="2400" dirty="0"/>
              <a:t>Consultation initiatives for workers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17CF4-48FE-B748-B9E8-56292CB0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1FC585-49EB-6A4B-B300-39491CFB4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31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30902-5008-D740-B88E-F83DF07B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6857999"/>
          </a:xfrm>
        </p:spPr>
        <p:txBody>
          <a:bodyPr/>
          <a:lstStyle/>
          <a:p>
            <a:pPr>
              <a:buFontTx/>
              <a:buNone/>
            </a:pPr>
            <a:endParaRPr lang="en-IE" sz="800" b="1" dirty="0"/>
          </a:p>
          <a:p>
            <a:pPr algn="ctr">
              <a:buFontTx/>
              <a:buNone/>
            </a:pPr>
            <a:r>
              <a:rPr lang="en-IE" b="1" dirty="0"/>
              <a:t>2. Unitary Analysis</a:t>
            </a:r>
            <a:r>
              <a:rPr lang="en-IE" dirty="0"/>
              <a:t> – </a:t>
            </a:r>
            <a:r>
              <a:rPr lang="en-IE" b="1" dirty="0"/>
              <a:t>Managerialist</a:t>
            </a:r>
            <a:r>
              <a:rPr lang="en-IE" dirty="0"/>
              <a:t> </a:t>
            </a:r>
          </a:p>
          <a:p>
            <a:r>
              <a:rPr lang="en-IE" sz="2800" dirty="0"/>
              <a:t>Workplaces share goals, values and interests</a:t>
            </a:r>
          </a:p>
          <a:p>
            <a:r>
              <a:rPr lang="en-IE" sz="2800" dirty="0"/>
              <a:t>No conflict between owners and employees</a:t>
            </a:r>
          </a:p>
          <a:p>
            <a:r>
              <a:rPr lang="en-IE" sz="2800" dirty="0"/>
              <a:t>Strong management and common goals of increased profitability =&gt; organisational effectiveness</a:t>
            </a:r>
          </a:p>
          <a:p>
            <a:r>
              <a:rPr lang="en-IE" sz="2800" dirty="0"/>
              <a:t>Paternalism, rejection of unions and/or minimal concern for employee welfare</a:t>
            </a:r>
          </a:p>
          <a:p>
            <a:r>
              <a:rPr lang="en-IE" sz="2800" dirty="0"/>
              <a:t>Conflict not perceived as a structural feature of organisational life </a:t>
            </a:r>
          </a:p>
          <a:p>
            <a:r>
              <a:rPr lang="en-IE" sz="2800" dirty="0"/>
              <a:t>Common in Ireland with increased levels of opposition to TU recognition and associated rise in the number of non-union establishments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3658E-6AE3-3D4A-9BF2-1A42831D2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07DD90-8929-B743-8AB7-7CE49E8F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32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E1E60-C9CA-8041-BCEB-13EAEC7A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/>
              <a:t>3. Radical/Class Conflict Analysis</a:t>
            </a:r>
            <a:endParaRPr lang="en-IE" sz="2800" dirty="0"/>
          </a:p>
          <a:p>
            <a:pPr marL="0" indent="0">
              <a:buNone/>
            </a:pPr>
            <a:endParaRPr lang="en-IE" sz="1400" dirty="0"/>
          </a:p>
          <a:p>
            <a:pPr>
              <a:buFont typeface="Arial" pitchFamily="34" charset="0"/>
              <a:buChar char="•"/>
            </a:pPr>
            <a:r>
              <a:rPr lang="en-IE" sz="2800" dirty="0"/>
              <a:t>Marxist theory: analysis of evolution of society; rampant capitalism is a ‘stage’ driving an ever-growing, impoverished working class towards inevitable revolutionary change</a:t>
            </a:r>
          </a:p>
          <a:p>
            <a:pPr>
              <a:buFont typeface="Arial" pitchFamily="34" charset="0"/>
              <a:buChar char="•"/>
            </a:pPr>
            <a:r>
              <a:rPr lang="en-IE" sz="2800" dirty="0"/>
              <a:t>Class conflict is at the root of societal change, arising from inequitable distribution of power and wealth in wider society</a:t>
            </a:r>
          </a:p>
          <a:p>
            <a:pPr>
              <a:buFont typeface="Arial" pitchFamily="34" charset="0"/>
              <a:buChar char="•"/>
            </a:pPr>
            <a:r>
              <a:rPr lang="en-IE" sz="2800" dirty="0"/>
              <a:t>IR system viewed as a marginal forum for the conduct of class war</a:t>
            </a:r>
          </a:p>
          <a:p>
            <a:pPr>
              <a:buFont typeface="Arial" pitchFamily="34" charset="0"/>
              <a:buChar char="•"/>
            </a:pPr>
            <a:r>
              <a:rPr lang="en-IE" sz="2800" dirty="0"/>
              <a:t>Collective bargaining seen as facilitating the inherent contradictions of capitalism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F1A46-E081-1E44-98CA-C9306719A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B41072-8686-B74D-808E-32BAAD36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33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1C926-614D-DE42-91CC-1427EE9A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8458200" cy="836613"/>
          </a:xfrm>
        </p:spPr>
        <p:txBody>
          <a:bodyPr/>
          <a:lstStyle/>
          <a:p>
            <a:pPr algn="l" eaLnBrk="1" hangingPunct="1"/>
            <a:r>
              <a:rPr lang="en-IE" sz="3200" b="1" dirty="0"/>
              <a:t>  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IE" b="1" dirty="0"/>
              <a:t>Radical/Class Conflict Analysis (continued)</a:t>
            </a:r>
          </a:p>
          <a:p>
            <a:pPr marL="0" indent="0" eaLnBrk="1" hangingPunct="1">
              <a:buNone/>
            </a:pPr>
            <a:endParaRPr lang="en-IE" sz="2800" dirty="0"/>
          </a:p>
          <a:p>
            <a:pPr eaLnBrk="1" hangingPunct="1"/>
            <a:r>
              <a:rPr lang="en-IE" sz="2800" dirty="0"/>
              <a:t>As a theoretical perspective , Marxist analysis focused on relative power of opposing interests and offers valuable insights into mechanics of the IR system</a:t>
            </a:r>
          </a:p>
          <a:p>
            <a:pPr marL="0" indent="0" eaLnBrk="1" hangingPunct="1">
              <a:buNone/>
            </a:pPr>
            <a:endParaRPr lang="en-IE" sz="2800" dirty="0"/>
          </a:p>
          <a:p>
            <a:pPr eaLnBrk="1" hangingPunct="1"/>
            <a:r>
              <a:rPr lang="en-IE" sz="2800" dirty="0"/>
              <a:t>Conflict in IR arena seen as a reflection of opposing economic interests engendered by capitalism: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Conflicts are contained by the social and political system  and the trade-offs made to ensure its stability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Institutions of IR serve to institutionalise conflict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Looks at ‘root’ sources and causes of conflict, not just its resolution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8A28A-55EF-0640-BBB3-E81DE608F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0052AA-6CC8-DE43-808F-FA44BD2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34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0BBAB-D173-DF48-BFD4-BC46752E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36712"/>
          </a:xfrm>
        </p:spPr>
        <p:txBody>
          <a:bodyPr/>
          <a:lstStyle/>
          <a:p>
            <a:pPr eaLnBrk="1" hangingPunct="1"/>
            <a:r>
              <a:rPr lang="en-IE" sz="3200" b="1" dirty="0">
                <a:solidFill>
                  <a:schemeClr val="tx1"/>
                </a:solidFill>
              </a:rPr>
              <a:t>4. Social Action Analysis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53478" y="908720"/>
            <a:ext cx="8964488" cy="5331296"/>
          </a:xfrm>
        </p:spPr>
        <p:txBody>
          <a:bodyPr/>
          <a:lstStyle/>
          <a:p>
            <a:pPr eaLnBrk="1" hangingPunct="1"/>
            <a:r>
              <a:rPr lang="en-IE" sz="2800" dirty="0"/>
              <a:t>Emphasises individuals’ freedom of action and </a:t>
            </a:r>
            <a:r>
              <a:rPr lang="en-IE" sz="2800" dirty="0">
                <a:latin typeface="Calibri" pitchFamily="34" charset="0"/>
              </a:rPr>
              <a:t>ability</a:t>
            </a:r>
            <a:r>
              <a:rPr lang="en-IE" sz="2800" dirty="0"/>
              <a:t> to influence events</a:t>
            </a:r>
          </a:p>
          <a:p>
            <a:pPr eaLnBrk="1" hangingPunct="1"/>
            <a:r>
              <a:rPr lang="en-IE" sz="2800" dirty="0"/>
              <a:t>IR actions best understood in terms of their subjectively intended meanings</a:t>
            </a:r>
          </a:p>
          <a:p>
            <a:pPr eaLnBrk="1" hangingPunct="1"/>
            <a:r>
              <a:rPr lang="en-IE" sz="2800" dirty="0"/>
              <a:t>Actions not solely influenced by specific work situations but also by: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IE" sz="2600" dirty="0"/>
              <a:t>Attitudes, values and expectations</a:t>
            </a:r>
          </a:p>
          <a:p>
            <a:pPr eaLnBrk="1" hangingPunct="1"/>
            <a:r>
              <a:rPr lang="en-IE" sz="2800" dirty="0"/>
              <a:t>Role of Jim Larkin – a social action effect?</a:t>
            </a:r>
          </a:p>
          <a:p>
            <a:pPr eaLnBrk="1" hangingPunct="1"/>
            <a:r>
              <a:rPr lang="en-IE" sz="2800" dirty="0"/>
              <a:t>Individuals have the ability to influence and shape events</a:t>
            </a:r>
          </a:p>
          <a:p>
            <a:pPr marL="0" indent="0" eaLnBrk="1" hangingPunct="1">
              <a:buNone/>
            </a:pPr>
            <a:r>
              <a:rPr lang="en-IE" sz="2800" dirty="0"/>
              <a:t>“Society makes man…man makes society.” (Silverman 1970)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3D719-BB49-0C41-85CB-3CA2A29ED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2CB5B-F2B8-8E4B-B2AC-86C31AF5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35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2B81A-A163-3D4E-8F6C-0247C01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8458200" cy="981075"/>
          </a:xfrm>
        </p:spPr>
        <p:txBody>
          <a:bodyPr/>
          <a:lstStyle/>
          <a:p>
            <a:pPr eaLnBrk="1" hangingPunct="1"/>
            <a:r>
              <a:rPr lang="en-IE" sz="3200" b="1" dirty="0"/>
              <a:t>5. Systems Analysis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836712"/>
            <a:ext cx="9036496" cy="52592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IE" sz="1400" dirty="0"/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Arose from a desire </a:t>
            </a:r>
            <a:r>
              <a:rPr lang="en-GB" sz="2800" dirty="0"/>
              <a:t>for an integrated approach to the study of IR</a:t>
            </a:r>
            <a:endParaRPr lang="en-IE" sz="2800" dirty="0"/>
          </a:p>
          <a:p>
            <a:pPr eaLnBrk="1" hangingPunct="1">
              <a:lnSpc>
                <a:spcPct val="90000"/>
              </a:lnSpc>
            </a:pPr>
            <a:r>
              <a:rPr lang="en-IE" sz="2800" dirty="0"/>
              <a:t>Prior to this, IR had been studied from the perspectives of differing disciplines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John Dunlop, 1958 – system approach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Attempt to create a focused and integrated approach to the subject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System with four parts: </a:t>
            </a:r>
            <a:r>
              <a:rPr lang="en-IE" sz="2600" dirty="0"/>
              <a:t>actors, environment, rules and ideology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IE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AAAC8-BB7F-9B4E-8D78-91C29B2F8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2EEFB-87A4-3F45-8082-6A762184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36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9A74D-9C5A-1348-ACA4-9D553C36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20688"/>
          </a:xfrm>
        </p:spPr>
        <p:txBody>
          <a:bodyPr/>
          <a:lstStyle/>
          <a:p>
            <a:pPr eaLnBrk="1" hangingPunct="1"/>
            <a:r>
              <a:rPr lang="en-IE" sz="3200" b="1" dirty="0"/>
              <a:t>   Systems Analysis (continued)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620689"/>
            <a:ext cx="8893175" cy="554461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Actors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Managers and their reps – supervisors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Employees and their reps – unions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Government and third parties – Labour Court, etc.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Environment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Technology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Budget constraints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Power in wider society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Rules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Ideology 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GB" sz="2600" dirty="0"/>
              <a:t> Underlying belief system: voluntarism</a:t>
            </a:r>
            <a:endParaRPr lang="en-IE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31F16D-F33C-3241-8730-E5DBEB16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DE172D-18F1-DD47-ACE2-98A2E50F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37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ABB32-4A95-6C44-8363-9DD3BAAA7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9144000" cy="908050"/>
          </a:xfrm>
        </p:spPr>
        <p:txBody>
          <a:bodyPr/>
          <a:lstStyle/>
          <a:p>
            <a:pPr eaLnBrk="1" hangingPunct="1"/>
            <a:r>
              <a:rPr lang="en-IE" sz="3200" b="1" dirty="0"/>
              <a:t>Critical Comments on Differing Approaches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924075"/>
            <a:ext cx="8710612" cy="5689872"/>
          </a:xfrm>
        </p:spPr>
        <p:txBody>
          <a:bodyPr/>
          <a:lstStyle/>
          <a:p>
            <a:pPr eaLnBrk="1" hangingPunct="1"/>
            <a:r>
              <a:rPr lang="en-IE" sz="2800" dirty="0"/>
              <a:t>Pluralist/Unitary approach: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Influential but subsequently modified (see later chapters)</a:t>
            </a:r>
          </a:p>
          <a:p>
            <a:pPr lvl="1" eaLnBrk="1" hangingPunct="1">
              <a:buFont typeface="Arial"/>
              <a:buChar char="•"/>
            </a:pPr>
            <a:endParaRPr lang="en-IE" sz="2600" dirty="0"/>
          </a:p>
          <a:p>
            <a:pPr eaLnBrk="1" hangingPunct="1"/>
            <a:r>
              <a:rPr lang="en-IE" sz="2800" dirty="0"/>
              <a:t>Marxist approach: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Enjoyed a resurgence in 1960s/1970s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Predictions have not materialised</a:t>
            </a:r>
          </a:p>
          <a:p>
            <a:pPr lvl="1" eaLnBrk="1" hangingPunct="1">
              <a:buFont typeface="Arial"/>
              <a:buChar char="•"/>
            </a:pPr>
            <a:endParaRPr lang="en-IE" sz="2600" dirty="0"/>
          </a:p>
          <a:p>
            <a:pPr eaLnBrk="1" hangingPunct="1"/>
            <a:r>
              <a:rPr lang="en-IE" sz="2800" dirty="0"/>
              <a:t>Radical approach: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Strong on </a:t>
            </a:r>
            <a:r>
              <a:rPr lang="en-IE" sz="2600" i="1" dirty="0"/>
              <a:t>analysis</a:t>
            </a:r>
            <a:r>
              <a:rPr lang="en-IE" sz="2600" dirty="0"/>
              <a:t> rather than developing practical solutions</a:t>
            </a:r>
            <a:endParaRPr lang="en-GB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40BF5-8DC2-2148-9581-CE86DD530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67639F-6BEE-F54B-96BB-65B7B054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38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99FA3-5C9C-214A-B2F1-0C493D61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08720"/>
          </a:xfrm>
        </p:spPr>
        <p:txBody>
          <a:bodyPr/>
          <a:lstStyle/>
          <a:p>
            <a:pPr eaLnBrk="1" hangingPunct="1"/>
            <a:r>
              <a:rPr lang="en-IE" sz="3200" b="1" dirty="0"/>
              <a:t>Critical Comments (continued)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847850" y="1125538"/>
            <a:ext cx="8496300" cy="4970462"/>
          </a:xfrm>
        </p:spPr>
        <p:txBody>
          <a:bodyPr/>
          <a:lstStyle/>
          <a:p>
            <a:pPr eaLnBrk="1" hangingPunct="1"/>
            <a:r>
              <a:rPr lang="en-IE" sz="2800" dirty="0"/>
              <a:t>Systems theory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More an organising device than a theory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Conservative, since it gives limited recognition of the role of conflict</a:t>
            </a:r>
          </a:p>
          <a:p>
            <a:pPr lvl="1" eaLnBrk="1" hangingPunct="1">
              <a:buFont typeface="Arial"/>
              <a:buChar char="•"/>
            </a:pPr>
            <a:endParaRPr lang="en-IE" sz="2600" dirty="0"/>
          </a:p>
          <a:p>
            <a:pPr eaLnBrk="1" hangingPunct="1"/>
            <a:r>
              <a:rPr lang="en-IE" sz="2800" dirty="0"/>
              <a:t>Social Action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Recognises a role for individual action/meaning</a:t>
            </a:r>
          </a:p>
          <a:p>
            <a:pPr lvl="1" eaLnBrk="1" hangingPunct="1">
              <a:buFont typeface="Arial"/>
              <a:buChar char="•"/>
            </a:pPr>
            <a:r>
              <a:rPr lang="en-IE" sz="2600" dirty="0"/>
              <a:t>May underestimate the extent to which actors are the prisoners of systems factors</a:t>
            </a:r>
          </a:p>
          <a:p>
            <a:pPr lvl="1" eaLnBrk="1" hangingPunct="1"/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60BC2-7051-914F-B2ED-D38C72857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62F498-1CE4-C044-9E1F-D43B0BD0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39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D812B-EB6D-4948-9FA9-0332103D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7193-D5EE-6976-7842-0E52348D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trade unions?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7F74-3057-6700-5134-E11FD602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C21A2-B9E9-1523-3534-1620C218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C500D-0D16-BF11-BEFD-E32A12AE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3438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81075"/>
          </a:xfrm>
        </p:spPr>
        <p:txBody>
          <a:bodyPr/>
          <a:lstStyle/>
          <a:p>
            <a:pPr eaLnBrk="1" hangingPunct="1"/>
            <a:r>
              <a:rPr lang="en-IE" sz="3200" b="1" dirty="0"/>
              <a:t>Rules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1052737"/>
            <a:ext cx="8569325" cy="5471889"/>
          </a:xfrm>
        </p:spPr>
        <p:txBody>
          <a:bodyPr/>
          <a:lstStyle/>
          <a:p>
            <a:pPr eaLnBrk="1" hangingPunct="1"/>
            <a:r>
              <a:rPr lang="en-GB" sz="2800" dirty="0"/>
              <a:t>Found in all IR systems </a:t>
            </a:r>
          </a:p>
          <a:p>
            <a:pPr eaLnBrk="1" hangingPunct="1"/>
            <a:r>
              <a:rPr lang="en-GB" sz="2800" dirty="0"/>
              <a:t>Sources of rules</a:t>
            </a:r>
          </a:p>
          <a:p>
            <a:pPr lvl="1" eaLnBrk="1" hangingPunct="1">
              <a:buFont typeface="Arial"/>
              <a:buChar char="•"/>
            </a:pPr>
            <a:r>
              <a:rPr lang="en-GB" sz="2600" dirty="0"/>
              <a:t>Unilateral: management, labour, government</a:t>
            </a:r>
          </a:p>
          <a:p>
            <a:pPr lvl="1" eaLnBrk="1" hangingPunct="1">
              <a:buFont typeface="Arial"/>
              <a:buChar char="•"/>
            </a:pPr>
            <a:r>
              <a:rPr lang="en-GB" sz="2600" dirty="0"/>
              <a:t>Joint: agreed procedures</a:t>
            </a:r>
          </a:p>
          <a:p>
            <a:pPr lvl="1" eaLnBrk="1" hangingPunct="1">
              <a:buFont typeface="Arial"/>
              <a:buChar char="•"/>
            </a:pPr>
            <a:r>
              <a:rPr lang="en-GB" sz="2600" dirty="0"/>
              <a:t>Custom and practice</a:t>
            </a:r>
          </a:p>
          <a:p>
            <a:pPr lvl="1" eaLnBrk="1" hangingPunct="1">
              <a:buFont typeface="Arial"/>
              <a:buChar char="•"/>
            </a:pPr>
            <a:r>
              <a:rPr lang="en-GB" sz="2600" dirty="0"/>
              <a:t>Third parties</a:t>
            </a:r>
          </a:p>
          <a:p>
            <a:pPr lvl="1" eaLnBrk="1" hangingPunct="1">
              <a:buFont typeface="Arial"/>
              <a:buChar char="•"/>
            </a:pPr>
            <a:r>
              <a:rPr lang="en-GB" sz="2600" dirty="0"/>
              <a:t>The law</a:t>
            </a:r>
          </a:p>
          <a:p>
            <a:pPr lvl="2" eaLnBrk="1" hangingPunct="1">
              <a:buFont typeface="Arial"/>
              <a:buChar char="•"/>
            </a:pPr>
            <a:r>
              <a:rPr lang="en-GB" sz="2500" dirty="0"/>
              <a:t>Common law, legislation, constitution and international law</a:t>
            </a:r>
            <a:endParaRPr lang="en-IE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87FA9-A8A0-DC49-85B8-8280C510B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57350C-8FF7-E64B-A1F0-F3EA3AE2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40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78A83-01C7-6942-B523-94669BBF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981075"/>
          </a:xfrm>
        </p:spPr>
        <p:txBody>
          <a:bodyPr/>
          <a:lstStyle/>
          <a:p>
            <a:pPr eaLnBrk="1" hangingPunct="1"/>
            <a:r>
              <a:rPr lang="en-IE" sz="3200" b="1" dirty="0">
                <a:latin typeface="Calibri" pitchFamily="34" charset="0"/>
              </a:rPr>
              <a:t>Conclusion</a:t>
            </a:r>
            <a:endParaRPr lang="en-GB" sz="3200" b="1" dirty="0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74825" y="981076"/>
            <a:ext cx="8642350" cy="5616277"/>
          </a:xfrm>
        </p:spPr>
        <p:txBody>
          <a:bodyPr/>
          <a:lstStyle/>
          <a:p>
            <a:pPr marL="0" indent="0" eaLnBrk="1" hangingPunct="1">
              <a:buNone/>
            </a:pPr>
            <a:endParaRPr lang="en-IE" sz="2800" dirty="0"/>
          </a:p>
          <a:p>
            <a:pPr eaLnBrk="1" hangingPunct="1"/>
            <a:r>
              <a:rPr lang="en-IE" sz="2800" dirty="0"/>
              <a:t>IR is not simply a descriptive subject based on common sense, a single analytical framework or a set of incontrovertible facts and statistics</a:t>
            </a:r>
          </a:p>
          <a:p>
            <a:pPr eaLnBrk="1" hangingPunct="1"/>
            <a:r>
              <a:rPr lang="en-IE" sz="2800" dirty="0"/>
              <a:t>Political and theoretical controversy inherent in the topic of IR</a:t>
            </a:r>
          </a:p>
          <a:p>
            <a:pPr eaLnBrk="1" hangingPunct="1"/>
            <a:r>
              <a:rPr lang="en-IE" sz="2800" dirty="0"/>
              <a:t>Variety of ways of interpreting what is going on, multitude of opinions about what should be happening in this subject area</a:t>
            </a:r>
          </a:p>
          <a:p>
            <a:pPr eaLnBrk="1" hangingPunct="1"/>
            <a:r>
              <a:rPr lang="en-IE" sz="2800" dirty="0"/>
              <a:t>No universally accepted global theory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9F87A-0053-6E4F-BC65-FD6C64DC4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5013176"/>
            <a:ext cx="1461379" cy="14613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28682-7059-5B49-89A9-1B7E54759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41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2E08B-0025-F74B-93C4-863335534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F545-7D52-504D-9FB8-743D1E0BC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816" y="980728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err="1"/>
              <a:t>bit.ly</a:t>
            </a:r>
            <a:r>
              <a:rPr lang="en-US" sz="4400" dirty="0"/>
              <a:t>/irchapter1</a:t>
            </a:r>
          </a:p>
        </p:txBody>
      </p:sp>
      <p:pic>
        <p:nvPicPr>
          <p:cNvPr id="1031" name="Picture 7" descr="Image result for ictu">
            <a:hlinkClick r:id="rId2"/>
            <a:extLst>
              <a:ext uri="{FF2B5EF4-FFF2-40B4-BE49-F238E27FC236}">
                <a16:creationId xmlns:a16="http://schemas.microsoft.com/office/drawing/2014/main" id="{11FC28FC-3623-7B4A-B402-7DB5D907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916832"/>
            <a:ext cx="4007718" cy="400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1C731-4165-5246-A90D-7F40CF12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42</a:t>
            </a:fld>
            <a:endParaRPr lang="en-IE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10C805C-9BA9-3C41-AF46-B0E84390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534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C6B9-D016-4948-8A99-39B48F15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71F12-0C1E-7F40-AA13-11672829D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be looking at trade unions</a:t>
            </a:r>
          </a:p>
          <a:p>
            <a:r>
              <a:rPr lang="en-US" dirty="0"/>
              <a:t>I want everyone to know the basic structure of their union (how decisions are made) and a brief history (when it was founded etc. ) </a:t>
            </a:r>
          </a:p>
          <a:p>
            <a:r>
              <a:rPr lang="en-US" dirty="0"/>
              <a:t>I will tell you more about how the course is going to be marked in terms of assignments etc.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8F0921-651B-5F42-BBDE-4A165479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43</a:t>
            </a:fld>
            <a:endParaRPr lang="en-I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32C7A4-E0C0-924D-8B88-5781EDD7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482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7DE8D-BE8F-6542-8FD3-F0E905738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640" y="2708920"/>
            <a:ext cx="10363200" cy="4114800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9C689-8434-0542-B3FA-D4406F363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5445224"/>
            <a:ext cx="1173347" cy="11733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C746C3-E1C8-224C-AFFD-0CB871EA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5593F-7673-154D-A1DB-BD9F7EE8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7102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7192" y="425883"/>
            <a:ext cx="6944816" cy="2376264"/>
          </a:xfrm>
        </p:spPr>
        <p:txBody>
          <a:bodyPr/>
          <a:lstStyle/>
          <a:p>
            <a:pPr eaLnBrk="1" hangingPunct="1"/>
            <a:r>
              <a:rPr lang="en-IE" sz="3600" b="1" dirty="0"/>
              <a:t>Trade Unions and </a:t>
            </a:r>
          </a:p>
          <a:p>
            <a:pPr eaLnBrk="1" hangingPunct="1"/>
            <a:r>
              <a:rPr lang="en-IE" sz="3600" b="1" dirty="0"/>
              <a:t>Collective Bargaining </a:t>
            </a:r>
          </a:p>
          <a:p>
            <a:pPr eaLnBrk="1" hangingPunct="1"/>
            <a:r>
              <a:rPr lang="en-IE" sz="3600" b="1" dirty="0"/>
              <a:t>Week 1</a:t>
            </a:r>
          </a:p>
          <a:p>
            <a:pPr eaLnBrk="1" hangingPunct="1"/>
            <a:endParaRPr lang="en-IE" b="1" dirty="0"/>
          </a:p>
          <a:p>
            <a:pPr eaLnBrk="1" hangingPunct="1"/>
            <a:endParaRPr lang="en-IE" b="1" dirty="0"/>
          </a:p>
          <a:p>
            <a:pPr eaLnBrk="1" hangingPunct="1"/>
            <a:endParaRPr lang="en-IE" b="1" dirty="0"/>
          </a:p>
          <a:p>
            <a:pPr eaLnBrk="1" hangingPunct="1"/>
            <a:endParaRPr lang="en-IE" b="1" dirty="0"/>
          </a:p>
          <a:p>
            <a:pPr eaLnBrk="1" hangingPunct="1"/>
            <a:endParaRPr lang="en-IE" b="1" dirty="0"/>
          </a:p>
          <a:p>
            <a:pPr eaLnBrk="1" hangingPunct="1"/>
            <a:endParaRPr lang="en-IE" b="1" dirty="0"/>
          </a:p>
          <a:p>
            <a:pPr marL="0" indent="0">
              <a:buNone/>
            </a:pPr>
            <a:r>
              <a:rPr lang="en-US" sz="4800" dirty="0" err="1"/>
              <a:t>Defn</a:t>
            </a:r>
            <a:r>
              <a:rPr lang="en-US" sz="4800" dirty="0"/>
              <a:t>: Industrial Relations?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44FC7-3AE5-4843-848F-2DB4FE9F9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777" y="2780928"/>
            <a:ext cx="2109451" cy="2109451"/>
          </a:xfrm>
          <a:prstGeom prst="rect">
            <a:avLst/>
          </a:prstGeom>
        </p:spPr>
      </p:pic>
      <p:pic>
        <p:nvPicPr>
          <p:cNvPr id="1026" name="Picture 2" descr="Image result for ictu logo">
            <a:extLst>
              <a:ext uri="{FF2B5EF4-FFF2-40B4-BE49-F238E27FC236}">
                <a16:creationId xmlns:a16="http://schemas.microsoft.com/office/drawing/2014/main" id="{1A9FD868-2814-DD47-B4A9-7851BA1E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45296"/>
            <a:ext cx="4019547" cy="27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0911C7-15AC-BA40-905D-6B694099832E}"/>
              </a:ext>
            </a:extLst>
          </p:cNvPr>
          <p:cNvSpPr txBox="1"/>
          <p:nvPr/>
        </p:nvSpPr>
        <p:spPr>
          <a:xfrm>
            <a:off x="2549388" y="5207794"/>
            <a:ext cx="709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Dan O’ Neill – SIPTU </a:t>
            </a:r>
            <a:r>
              <a:rPr lang="en-US" dirty="0">
                <a:latin typeface="+mj-lt"/>
              </a:rPr>
              <a:t>College</a:t>
            </a:r>
            <a:r>
              <a:rPr lang="en-US" dirty="0"/>
              <a:t> Learning Coordinator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F14B6-5C65-AD42-9BB0-92F37E53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17FF8-B0B3-4645-936A-9F7682FCB672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BCA63-C32E-0545-8A56-5D639EE0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847850" y="692150"/>
            <a:ext cx="8496300" cy="54038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IE" dirty="0"/>
              <a:t> </a:t>
            </a:r>
          </a:p>
          <a:p>
            <a:pPr marL="0" indent="0" algn="ctr" eaLnBrk="1" hangingPunct="1">
              <a:buNone/>
            </a:pPr>
            <a:endParaRPr lang="en-IE" dirty="0"/>
          </a:p>
          <a:p>
            <a:pPr marL="0" indent="0" algn="ctr" eaLnBrk="1" hangingPunct="1">
              <a:buNone/>
            </a:pPr>
            <a:r>
              <a:rPr lang="en-IE" dirty="0"/>
              <a:t> Industrial relations encompasses a set of phenomena, both inside and outside the workplace, concerned with determining and regulating the employment relationship.</a:t>
            </a:r>
          </a:p>
          <a:p>
            <a:pPr marL="0" indent="0" algn="ctr" eaLnBrk="1" hangingPunct="1">
              <a:buNone/>
            </a:pPr>
            <a:r>
              <a:rPr lang="en-IE" dirty="0"/>
              <a:t>(</a:t>
            </a:r>
            <a:r>
              <a:rPr lang="en-IE" dirty="0" err="1"/>
              <a:t>Salamon</a:t>
            </a:r>
            <a:r>
              <a:rPr lang="en-IE" dirty="0"/>
              <a:t> 2000)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D4B61-0FAB-0D4D-8297-FA7B4966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EAACC-B723-F34A-B064-B9AB273E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mage result for bargaining">
            <a:hlinkClick r:id="rId2"/>
            <a:extLst>
              <a:ext uri="{FF2B5EF4-FFF2-40B4-BE49-F238E27FC236}">
                <a16:creationId xmlns:a16="http://schemas.microsoft.com/office/drawing/2014/main" id="{FA8B77FE-034A-4845-B50C-9792FF76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93" y="3193744"/>
            <a:ext cx="5069382" cy="15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74CD7-EC47-2C4E-B4E1-6BFA0EFDE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Defn</a:t>
            </a:r>
            <a:r>
              <a:rPr lang="en-US" sz="2400" dirty="0"/>
              <a:t>: Collective Bargaining?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32228-D8D3-CB47-B5DE-10839FE5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A4D3-2852-6C45-8D71-40A5541F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399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rgaining">
            <a:hlinkClick r:id="rId2"/>
            <a:extLst>
              <a:ext uri="{FF2B5EF4-FFF2-40B4-BE49-F238E27FC236}">
                <a16:creationId xmlns:a16="http://schemas.microsoft.com/office/drawing/2014/main" id="{65BA5ED4-2AA1-8848-92AA-3C8D08D6E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8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B11C6-826F-CC4D-B1B9-DE1BB1D37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1800"/>
              <a:t>Negotiation of wages and other conditions of employment by an organised body of employees. (OED)</a:t>
            </a:r>
            <a:endParaRPr 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73CEF-953E-594B-93B1-2C9BF9AC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D030A-2828-4745-8369-59ECC5B29440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AC12-D73D-A04D-9522-4741F36DB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IE"/>
              <a:t>2023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664595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HRM PowerPoints</Template>
  <TotalTime>5702</TotalTime>
  <Words>2185</Words>
  <Application>Microsoft Office PowerPoint</Application>
  <PresentationFormat>Widescreen</PresentationFormat>
  <Paragraphs>342</Paragraphs>
  <Slides>43</Slides>
  <Notes>2</Notes>
  <HiddenSlides>1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Impact</vt:lpstr>
      <vt:lpstr>Times New Roman</vt:lpstr>
      <vt:lpstr>Wingdings</vt:lpstr>
      <vt:lpstr>Default Design</vt:lpstr>
      <vt:lpstr>PowerPoint Presentation</vt:lpstr>
      <vt:lpstr>What we will look at in this lesson:</vt:lpstr>
      <vt:lpstr>Some definitions?</vt:lpstr>
      <vt:lpstr>What are trade unions?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Guess who/what?</vt:lpstr>
      <vt:lpstr>PowerPoint Presentation</vt:lpstr>
      <vt:lpstr>PowerPoint Presentation</vt:lpstr>
      <vt:lpstr>PowerPoint Presentation</vt:lpstr>
      <vt:lpstr>Laissez Faire</vt:lpstr>
      <vt:lpstr>Monetarism </vt:lpstr>
      <vt:lpstr>Who’s Who in IR? </vt:lpstr>
      <vt:lpstr>PowerPoint Presentation</vt:lpstr>
      <vt:lpstr>History and IR</vt:lpstr>
      <vt:lpstr>PowerPoint Presentation</vt:lpstr>
      <vt:lpstr>Free State</vt:lpstr>
      <vt:lpstr>PowerPoint Presentation</vt:lpstr>
      <vt:lpstr>Economic ‘Realities’ and IR</vt:lpstr>
      <vt:lpstr>PowerPoint Presentation</vt:lpstr>
      <vt:lpstr>PowerPoint Presentation</vt:lpstr>
      <vt:lpstr>PowerPoint Presentation</vt:lpstr>
      <vt:lpstr>Politics and 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4. Social Action Analysis</vt:lpstr>
      <vt:lpstr>5. Systems Analysis</vt:lpstr>
      <vt:lpstr>   Systems Analysis (continued)</vt:lpstr>
      <vt:lpstr>Critical Comments on Differing Approaches</vt:lpstr>
      <vt:lpstr>Critical Comments (continued)</vt:lpstr>
      <vt:lpstr>Rules</vt:lpstr>
      <vt:lpstr>Conclusion</vt:lpstr>
      <vt:lpstr>PowerPoint Presentation</vt:lpstr>
      <vt:lpstr>Next week…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Any User</dc:creator>
  <cp:lastModifiedBy>Dan O'Neill</cp:lastModifiedBy>
  <cp:revision>126</cp:revision>
  <cp:lastPrinted>2019-01-14T15:30:52Z</cp:lastPrinted>
  <dcterms:created xsi:type="dcterms:W3CDTF">2003-07-22T10:43:47Z</dcterms:created>
  <dcterms:modified xsi:type="dcterms:W3CDTF">2026-01-19T10:03:07Z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7407fdd-18d3-4dbe-9af5-11ecd8aefe73_Enabled">
    <vt:lpwstr>true</vt:lpwstr>
  </property>
  <property fmtid="{D5CDD505-2E9C-101B-9397-08002B2CF9AE}" pid="3" name="MSIP_Label_b7407fdd-18d3-4dbe-9af5-11ecd8aefe73_SetDate">
    <vt:lpwstr>2026-01-12T13:41:36Z</vt:lpwstr>
  </property>
  <property fmtid="{D5CDD505-2E9C-101B-9397-08002B2CF9AE}" pid="4" name="MSIP_Label_b7407fdd-18d3-4dbe-9af5-11ecd8aefe73_Method">
    <vt:lpwstr>Privileged</vt:lpwstr>
  </property>
  <property fmtid="{D5CDD505-2E9C-101B-9397-08002B2CF9AE}" pid="5" name="MSIP_Label_b7407fdd-18d3-4dbe-9af5-11ecd8aefe73_Name">
    <vt:lpwstr>SIPTU - Confidential</vt:lpwstr>
  </property>
  <property fmtid="{D5CDD505-2E9C-101B-9397-08002B2CF9AE}" pid="6" name="MSIP_Label_b7407fdd-18d3-4dbe-9af5-11ecd8aefe73_SiteId">
    <vt:lpwstr>b47628df-374d-4176-b661-a9858753cbac</vt:lpwstr>
  </property>
  <property fmtid="{D5CDD505-2E9C-101B-9397-08002B2CF9AE}" pid="7" name="MSIP_Label_b7407fdd-18d3-4dbe-9af5-11ecd8aefe73_ActionId">
    <vt:lpwstr>76619305-d79e-4429-be23-4cb4eb1ce337</vt:lpwstr>
  </property>
  <property fmtid="{D5CDD505-2E9C-101B-9397-08002B2CF9AE}" pid="8" name="MSIP_Label_b7407fdd-18d3-4dbe-9af5-11ecd8aefe73_ContentBits">
    <vt:lpwstr>0</vt:lpwstr>
  </property>
  <property fmtid="{D5CDD505-2E9C-101B-9397-08002B2CF9AE}" pid="9" name="MSIP_Label_b7407fdd-18d3-4dbe-9af5-11ecd8aefe73_Tag">
    <vt:lpwstr>10, 0, 1, 1</vt:lpwstr>
  </property>
</Properties>
</file>